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491" r:id="rId2"/>
    <p:sldId id="490" r:id="rId3"/>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9" autoAdjust="0"/>
    <p:restoredTop sz="85161" autoAdjust="0"/>
  </p:normalViewPr>
  <p:slideViewPr>
    <p:cSldViewPr>
      <p:cViewPr varScale="1">
        <p:scale>
          <a:sx n="69" d="100"/>
          <a:sy n="69" d="100"/>
        </p:scale>
        <p:origin x="336" y="3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2119"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98102" y="1"/>
            <a:ext cx="2982119" cy="466725"/>
          </a:xfrm>
          <a:prstGeom prst="rect">
            <a:avLst/>
          </a:prstGeom>
        </p:spPr>
        <p:txBody>
          <a:bodyPr vert="horz" lIns="91440" tIns="45720" rIns="91440" bIns="45720" rtlCol="0"/>
          <a:lstStyle>
            <a:lvl1pPr algn="r">
              <a:defRPr sz="1200"/>
            </a:lvl1pPr>
          </a:lstStyle>
          <a:p>
            <a:fld id="{1B68BFDE-8312-49A0-A668-C496C0469B91}" type="datetimeFigureOut">
              <a:rPr lang="en-US" smtClean="0"/>
              <a:t>3/3/2020</a:t>
            </a:fld>
            <a:endParaRPr lang="en-US"/>
          </a:p>
        </p:txBody>
      </p:sp>
      <p:sp>
        <p:nvSpPr>
          <p:cNvPr id="4" name="Footer Placeholder 3"/>
          <p:cNvSpPr>
            <a:spLocks noGrp="1"/>
          </p:cNvSpPr>
          <p:nvPr>
            <p:ph type="ftr" sz="quarter" idx="2"/>
          </p:nvPr>
        </p:nvSpPr>
        <p:spPr>
          <a:xfrm>
            <a:off x="0" y="8829676"/>
            <a:ext cx="2982119"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676"/>
            <a:ext cx="2982119" cy="466725"/>
          </a:xfrm>
          <a:prstGeom prst="rect">
            <a:avLst/>
          </a:prstGeom>
        </p:spPr>
        <p:txBody>
          <a:bodyPr vert="horz" lIns="91440" tIns="45720" rIns="91440" bIns="45720" rtlCol="0" anchor="b"/>
          <a:lstStyle>
            <a:lvl1pPr algn="r">
              <a:defRPr sz="1200"/>
            </a:lvl1pPr>
          </a:lstStyle>
          <a:p>
            <a:fld id="{D778FD91-D08D-4918-B1AA-32E6D5BC46C0}" type="slidenum">
              <a:rPr lang="en-US" smtClean="0"/>
              <a:t>‹#›</a:t>
            </a:fld>
            <a:endParaRPr lang="en-US"/>
          </a:p>
        </p:txBody>
      </p:sp>
    </p:spTree>
    <p:extLst>
      <p:ext uri="{BB962C8B-B14F-4D97-AF65-F5344CB8AC3E}">
        <p14:creationId xmlns:p14="http://schemas.microsoft.com/office/powerpoint/2010/main" val="10755211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98102" y="0"/>
            <a:ext cx="2982119" cy="466434"/>
          </a:xfrm>
          <a:prstGeom prst="rect">
            <a:avLst/>
          </a:prstGeom>
        </p:spPr>
        <p:txBody>
          <a:bodyPr vert="horz" lIns="91440" tIns="45720" rIns="91440" bIns="45720" rtlCol="0"/>
          <a:lstStyle>
            <a:lvl1pPr algn="r">
              <a:defRPr sz="1200"/>
            </a:lvl1pPr>
          </a:lstStyle>
          <a:p>
            <a:fld id="{BBF9D843-B164-4F9C-960B-F10E9656BB3C}" type="datetimeFigureOut">
              <a:rPr lang="en-US" smtClean="0"/>
              <a:t>3/3/2020</a:t>
            </a:fld>
            <a:endParaRPr lang="en-US"/>
          </a:p>
        </p:txBody>
      </p:sp>
      <p:sp>
        <p:nvSpPr>
          <p:cNvPr id="4" name="Slide Image Placeholder 3"/>
          <p:cNvSpPr>
            <a:spLocks noGrp="1" noRot="1" noChangeAspect="1"/>
          </p:cNvSpPr>
          <p:nvPr>
            <p:ph type="sldImg" idx="2"/>
          </p:nvPr>
        </p:nvSpPr>
        <p:spPr>
          <a:xfrm>
            <a:off x="1349375" y="1162050"/>
            <a:ext cx="4183063"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8"/>
            <a:ext cx="2982119" cy="46643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8"/>
            <a:ext cx="2982119" cy="466433"/>
          </a:xfrm>
          <a:prstGeom prst="rect">
            <a:avLst/>
          </a:prstGeom>
        </p:spPr>
        <p:txBody>
          <a:bodyPr vert="horz" lIns="91440" tIns="45720" rIns="91440" bIns="45720" rtlCol="0" anchor="b"/>
          <a:lstStyle>
            <a:lvl1pPr algn="r">
              <a:defRPr sz="1200"/>
            </a:lvl1pPr>
          </a:lstStyle>
          <a:p>
            <a:fld id="{576B7BC2-339F-4FAB-A153-677606495DBA}" type="slidenum">
              <a:rPr lang="en-US" smtClean="0"/>
              <a:t>‹#›</a:t>
            </a:fld>
            <a:endParaRPr lang="en-US"/>
          </a:p>
        </p:txBody>
      </p:sp>
    </p:spTree>
    <p:extLst>
      <p:ext uri="{BB962C8B-B14F-4D97-AF65-F5344CB8AC3E}">
        <p14:creationId xmlns:p14="http://schemas.microsoft.com/office/powerpoint/2010/main" val="10866730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76B7BC2-339F-4FAB-A153-677606495DBA}" type="slidenum">
              <a:rPr lang="en-US" smtClean="0"/>
              <a:t>2</a:t>
            </a:fld>
            <a:endParaRPr lang="en-US"/>
          </a:p>
        </p:txBody>
      </p:sp>
    </p:spTree>
    <p:extLst>
      <p:ext uri="{BB962C8B-B14F-4D97-AF65-F5344CB8AC3E}">
        <p14:creationId xmlns:p14="http://schemas.microsoft.com/office/powerpoint/2010/main" val="31038180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7F6009C-5226-4A44-B3A3-E9DBEA8465E6}"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4117892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F6009C-5226-4A44-B3A3-E9DBEA8465E6}"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1549127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F6009C-5226-4A44-B3A3-E9DBEA8465E6}"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550663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7F6009C-5226-4A44-B3A3-E9DBEA8465E6}"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2411441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7F6009C-5226-4A44-B3A3-E9DBEA8465E6}" type="datetimeFigureOut">
              <a:rPr lang="en-US" smtClean="0"/>
              <a:t>3/3/2020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30552650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7F6009C-5226-4A44-B3A3-E9DBEA8465E6}"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2114125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7F6009C-5226-4A44-B3A3-E9DBEA8465E6}" type="datetimeFigureOut">
              <a:rPr lang="en-US" smtClean="0"/>
              <a:t>3/3/2020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1265516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7F6009C-5226-4A44-B3A3-E9DBEA8465E6}" type="datetimeFigureOut">
              <a:rPr lang="en-US" smtClean="0"/>
              <a:t>3/3/2020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27419893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F6009C-5226-4A44-B3A3-E9DBEA8465E6}" type="datetimeFigureOut">
              <a:rPr lang="en-US" smtClean="0"/>
              <a:t>3/3/2020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896117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F6009C-5226-4A44-B3A3-E9DBEA8465E6}"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2448146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7F6009C-5226-4A44-B3A3-E9DBEA8465E6}" type="datetimeFigureOut">
              <a:rPr lang="en-US" smtClean="0"/>
              <a:t>3/3/2020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39C19E-AC12-4693-BCE4-F0622A577449}" type="slidenum">
              <a:rPr lang="en-US" smtClean="0"/>
              <a:t>‹#›</a:t>
            </a:fld>
            <a:endParaRPr lang="en-US"/>
          </a:p>
        </p:txBody>
      </p:sp>
    </p:spTree>
    <p:extLst>
      <p:ext uri="{BB962C8B-B14F-4D97-AF65-F5344CB8AC3E}">
        <p14:creationId xmlns:p14="http://schemas.microsoft.com/office/powerpoint/2010/main" val="3705005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7F6009C-5226-4A44-B3A3-E9DBEA8465E6}" type="datetimeFigureOut">
              <a:rPr lang="en-US" smtClean="0"/>
              <a:t>3/3/2020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9C19E-AC12-4693-BCE4-F0622A577449}" type="slidenum">
              <a:rPr lang="en-US" smtClean="0"/>
              <a:t>‹#›</a:t>
            </a:fld>
            <a:endParaRPr lang="en-US"/>
          </a:p>
        </p:txBody>
      </p:sp>
    </p:spTree>
    <p:extLst>
      <p:ext uri="{BB962C8B-B14F-4D97-AF65-F5344CB8AC3E}">
        <p14:creationId xmlns:p14="http://schemas.microsoft.com/office/powerpoint/2010/main" val="3176910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package" Target="../embeddings/Microsoft_Word_Document1.docx"/><Relationship Id="rId13" Type="http://schemas.openxmlformats.org/officeDocument/2006/relationships/image" Target="../media/image7.png"/><Relationship Id="rId3" Type="http://schemas.openxmlformats.org/officeDocument/2006/relationships/notesSlide" Target="../notesSlides/notesSlide1.xml"/><Relationship Id="rId7" Type="http://schemas.openxmlformats.org/officeDocument/2006/relationships/image" Target="../media/image1.emf"/><Relationship Id="rId12"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package" Target="../embeddings/Microsoft_Word_Document.docx"/><Relationship Id="rId11" Type="http://schemas.openxmlformats.org/officeDocument/2006/relationships/image" Target="../media/image3.emf"/><Relationship Id="rId5" Type="http://schemas.openxmlformats.org/officeDocument/2006/relationships/image" Target="../media/image5.jpeg"/><Relationship Id="rId10" Type="http://schemas.openxmlformats.org/officeDocument/2006/relationships/package" Target="../embeddings/Microsoft_Word_Document2.docx"/><Relationship Id="rId4" Type="http://schemas.openxmlformats.org/officeDocument/2006/relationships/image" Target="../media/image4.jpg"/><Relationship Id="rId9"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5973763"/>
          </a:xfrm>
        </p:spPr>
        <p:txBody>
          <a:bodyPr>
            <a:normAutofit/>
          </a:bodyPr>
          <a:lstStyle/>
          <a:p>
            <a:pPr marL="0" indent="0">
              <a:buNone/>
            </a:pPr>
            <a:endParaRPr lang="en-US" dirty="0" smtClean="0"/>
          </a:p>
          <a:p>
            <a:pPr marL="0" indent="0">
              <a:buNone/>
            </a:pPr>
            <a:r>
              <a:rPr lang="en-US" sz="1400" b="1" dirty="0"/>
              <a:t>Effectiveness of International Food Safety Train-The Trainer Programs in </a:t>
            </a:r>
            <a:endParaRPr lang="en-US" sz="1400" b="1" dirty="0" smtClean="0"/>
          </a:p>
          <a:p>
            <a:pPr marL="0" indent="0">
              <a:buNone/>
            </a:pPr>
            <a:r>
              <a:rPr lang="en-US" sz="1400" b="1" dirty="0" smtClean="0"/>
              <a:t>Good </a:t>
            </a:r>
            <a:r>
              <a:rPr lang="en-US" sz="1400" b="1" dirty="0"/>
              <a:t>Agricultural and Aqua cultural Practices: Evidence from Survey Instruments</a:t>
            </a:r>
            <a:r>
              <a:rPr lang="en-US" sz="1400" dirty="0"/>
              <a:t/>
            </a:r>
            <a:br>
              <a:rPr lang="en-US" sz="1400" dirty="0"/>
            </a:br>
            <a:endParaRPr lang="en-US" sz="1400" dirty="0" smtClean="0"/>
          </a:p>
          <a:p>
            <a:pPr marL="0" indent="0">
              <a:buNone/>
            </a:pPr>
            <a:r>
              <a:rPr lang="en-US" sz="1400" dirty="0" smtClean="0"/>
              <a:t>Clare </a:t>
            </a:r>
            <a:r>
              <a:rPr lang="en-US" sz="1400" dirty="0"/>
              <a:t>Narrod, Mark Miller, Tarik </a:t>
            </a:r>
            <a:r>
              <a:rPr lang="en-US" sz="1400" dirty="0" err="1"/>
              <a:t>Chfadi</a:t>
            </a:r>
            <a:r>
              <a:rPr lang="en-US" sz="1400" dirty="0"/>
              <a:t/>
            </a:r>
            <a:br>
              <a:rPr lang="en-US" sz="1400" dirty="0"/>
            </a:br>
            <a:r>
              <a:rPr lang="en-US" sz="1400" dirty="0"/>
              <a:t>Joint Institute for Food Safety and Applied Nutrition, University of </a:t>
            </a:r>
            <a:r>
              <a:rPr lang="en-US" sz="1400" dirty="0" smtClean="0"/>
              <a:t>Maryland</a:t>
            </a:r>
          </a:p>
          <a:p>
            <a:pPr marL="0" indent="0">
              <a:buNone/>
            </a:pPr>
            <a:endParaRPr lang="en-US" sz="1200" dirty="0" smtClean="0"/>
          </a:p>
          <a:p>
            <a:pPr marL="0" indent="0">
              <a:buNone/>
            </a:pPr>
            <a:r>
              <a:rPr lang="en-US" sz="1200" dirty="0" smtClean="0"/>
              <a:t>Selected </a:t>
            </a:r>
            <a:r>
              <a:rPr lang="en-US" sz="1200" dirty="0"/>
              <a:t>Poster prepared for presentation at the 2016 Agricultural &amp; Applied Economics Association Annual Meeting, </a:t>
            </a:r>
            <a:endParaRPr lang="en-US" sz="1200" dirty="0" smtClean="0"/>
          </a:p>
          <a:p>
            <a:pPr marL="0" indent="0">
              <a:buNone/>
            </a:pPr>
            <a:r>
              <a:rPr lang="en-US" sz="1200" dirty="0" smtClean="0"/>
              <a:t>Boston</a:t>
            </a:r>
            <a:r>
              <a:rPr lang="en-US" sz="1200" dirty="0"/>
              <a:t>, MA, July 31 – Aug. 2. </a:t>
            </a:r>
          </a:p>
          <a:p>
            <a:pPr marL="0" indent="0">
              <a:buNone/>
            </a:pPr>
            <a:endParaRPr lang="en-US" sz="1200" dirty="0" smtClean="0"/>
          </a:p>
          <a:p>
            <a:pPr marL="0" indent="0">
              <a:buNone/>
            </a:pPr>
            <a:r>
              <a:rPr lang="en-US" sz="1200" dirty="0" smtClean="0"/>
              <a:t>Copyright </a:t>
            </a:r>
            <a:r>
              <a:rPr lang="en-US" sz="1200" dirty="0"/>
              <a:t>2016 </a:t>
            </a:r>
            <a:r>
              <a:rPr lang="en-US" sz="1200" dirty="0" smtClean="0"/>
              <a:t>by Clare </a:t>
            </a:r>
            <a:r>
              <a:rPr lang="en-US" sz="1200" dirty="0" err="1" smtClean="0"/>
              <a:t>Narrod,Mark</a:t>
            </a:r>
            <a:r>
              <a:rPr lang="en-US" sz="1200" dirty="0" smtClean="0"/>
              <a:t> Miller, and Tarik </a:t>
            </a:r>
            <a:r>
              <a:rPr lang="en-US" sz="1200" dirty="0" err="1" smtClean="0"/>
              <a:t>Chfadi</a:t>
            </a:r>
            <a:r>
              <a:rPr lang="en-US" sz="1200" dirty="0" smtClean="0"/>
              <a:t> All </a:t>
            </a:r>
            <a:r>
              <a:rPr lang="en-US" sz="1200" dirty="0"/>
              <a:t>rights reserved. Readers may make verbatim copies of this document for </a:t>
            </a:r>
            <a:r>
              <a:rPr lang="en-US" sz="1200"/>
              <a:t>non-commercial </a:t>
            </a:r>
            <a:r>
              <a:rPr lang="en-US" sz="1200" smtClean="0"/>
              <a:t>purposes</a:t>
            </a:r>
            <a:endParaRPr lang="en-US" sz="1200" dirty="0"/>
          </a:p>
        </p:txBody>
      </p:sp>
    </p:spTree>
    <p:extLst>
      <p:ext uri="{BB962C8B-B14F-4D97-AF65-F5344CB8AC3E}">
        <p14:creationId xmlns:p14="http://schemas.microsoft.com/office/powerpoint/2010/main" val="40495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4"/>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141114" y="574063"/>
            <a:ext cx="8229600" cy="490906"/>
          </a:xfrm>
        </p:spPr>
        <p:txBody>
          <a:bodyPr>
            <a:normAutofit fontScale="90000"/>
          </a:bodyPr>
          <a:lstStyle/>
          <a:p>
            <a:r>
              <a:rPr lang="en-US" sz="1000" b="1" dirty="0"/>
              <a:t>Effectiveness of International Food Safety Train-The Trainer Programs in Good Agricultural and Aqua cultural Practices: Evidence from Survey </a:t>
            </a:r>
            <a:r>
              <a:rPr lang="en-US" sz="1000" b="1" dirty="0" smtClean="0"/>
              <a:t>Instruments</a:t>
            </a:r>
            <a:r>
              <a:rPr lang="en-US" sz="1000" dirty="0" smtClean="0"/>
              <a:t/>
            </a:r>
            <a:br>
              <a:rPr lang="en-US" sz="1000" dirty="0" smtClean="0"/>
            </a:br>
            <a:r>
              <a:rPr lang="en-US" sz="1000" dirty="0" smtClean="0"/>
              <a:t>Clare Narrod, Mark Miller, Tarik </a:t>
            </a:r>
            <a:r>
              <a:rPr lang="en-US" sz="1000" dirty="0" err="1"/>
              <a:t>Chfadi</a:t>
            </a:r>
            <a:r>
              <a:rPr lang="en-US" sz="1000" dirty="0" smtClean="0"/>
              <a:t/>
            </a:r>
            <a:br>
              <a:rPr lang="en-US" sz="1000" dirty="0" smtClean="0"/>
            </a:br>
            <a:r>
              <a:rPr lang="en-US" sz="1000" dirty="0" smtClean="0"/>
              <a:t>Joint Institute for Food Safety and Applied Nutrition, University of Maryland</a:t>
            </a:r>
            <a:endParaRPr lang="en-US" sz="1000" dirty="0"/>
          </a:p>
        </p:txBody>
      </p:sp>
      <p:sp>
        <p:nvSpPr>
          <p:cNvPr id="5" name="Content Placeholder 4"/>
          <p:cNvSpPr>
            <a:spLocks noGrp="1"/>
          </p:cNvSpPr>
          <p:nvPr>
            <p:ph idx="1"/>
          </p:nvPr>
        </p:nvSpPr>
        <p:spPr>
          <a:xfrm>
            <a:off x="50881" y="1066800"/>
            <a:ext cx="3520639" cy="4038600"/>
          </a:xfrm>
        </p:spPr>
        <p:txBody>
          <a:bodyPr>
            <a:noAutofit/>
          </a:bodyPr>
          <a:lstStyle/>
          <a:p>
            <a:pPr marL="0" indent="0">
              <a:buNone/>
            </a:pPr>
            <a:r>
              <a:rPr lang="en-US" sz="800" b="1" dirty="0" smtClean="0"/>
              <a:t>Background</a:t>
            </a:r>
          </a:p>
          <a:p>
            <a:pPr marL="0" indent="0">
              <a:buNone/>
            </a:pPr>
            <a:r>
              <a:rPr lang="en-US" sz="800" dirty="0"/>
              <a:t>The US Food Safety Modernization Act, implemented in 2011, includes new regulations for farms growing produce and for facilities processing food. The Act also charged the FDA to develop a comprehensive plan to expand the technical, scientific and regulatory capacity of foreign governments exporting foods to the US, and their respective food industries. To that end, the Joint Institute for Food Safety and Applied Nutrition, FDA’s international food safety trainings center, developed a monitoring and impact approach that has been in place for all their international train the trainer programs.  </a:t>
            </a:r>
          </a:p>
        </p:txBody>
      </p:sp>
      <p:sp>
        <p:nvSpPr>
          <p:cNvPr id="9" name="Content Placeholder 4"/>
          <p:cNvSpPr txBox="1">
            <a:spLocks/>
          </p:cNvSpPr>
          <p:nvPr/>
        </p:nvSpPr>
        <p:spPr>
          <a:xfrm>
            <a:off x="37696" y="2331651"/>
            <a:ext cx="3613860" cy="144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800" b="1" dirty="0" smtClean="0"/>
              <a:t>Objective</a:t>
            </a:r>
          </a:p>
          <a:p>
            <a:pPr marL="0" indent="0">
              <a:buNone/>
            </a:pPr>
            <a:r>
              <a:rPr lang="en-US" sz="800" dirty="0"/>
              <a:t>To develop a framework for evaluating the impact of food safety capacity building efforts.  To develop a set of evaluation tools/instruments to identity socio-economic factors that may affect changes in participants factual test scores. </a:t>
            </a:r>
          </a:p>
          <a:p>
            <a:pPr marL="0" indent="0">
              <a:buFont typeface="Arial" panose="020B0604020202020204" pitchFamily="34" charset="0"/>
              <a:buNone/>
            </a:pPr>
            <a:endParaRPr lang="en-US" sz="800" dirty="0"/>
          </a:p>
        </p:txBody>
      </p:sp>
      <p:sp>
        <p:nvSpPr>
          <p:cNvPr id="10" name="Content Placeholder 4"/>
          <p:cNvSpPr txBox="1">
            <a:spLocks/>
          </p:cNvSpPr>
          <p:nvPr/>
        </p:nvSpPr>
        <p:spPr>
          <a:xfrm>
            <a:off x="50880" y="2924088"/>
            <a:ext cx="3801140" cy="14478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800" b="1" dirty="0" smtClean="0"/>
              <a:t>Conceptual model</a:t>
            </a:r>
          </a:p>
          <a:p>
            <a:pPr marL="0" indent="0">
              <a:buFont typeface="Arial" panose="020B0604020202020204" pitchFamily="34" charset="0"/>
              <a:buNone/>
            </a:pPr>
            <a:endParaRPr lang="en-US" sz="800" b="1" dirty="0"/>
          </a:p>
        </p:txBody>
      </p:sp>
      <p:sp>
        <p:nvSpPr>
          <p:cNvPr id="11" name="Content Placeholder 4"/>
          <p:cNvSpPr txBox="1">
            <a:spLocks/>
          </p:cNvSpPr>
          <p:nvPr/>
        </p:nvSpPr>
        <p:spPr>
          <a:xfrm>
            <a:off x="4255914" y="2436158"/>
            <a:ext cx="2807790" cy="144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buNone/>
            </a:pPr>
            <a:endParaRPr lang="en-US" sz="800" i="1" dirty="0"/>
          </a:p>
          <a:p>
            <a:pPr marL="0" lvl="0" indent="0">
              <a:buNone/>
            </a:pPr>
            <a:endParaRPr lang="en-US" sz="800" i="1" dirty="0" smtClean="0"/>
          </a:p>
          <a:p>
            <a:pPr marL="0" lvl="0" indent="0">
              <a:buNone/>
            </a:pPr>
            <a:endParaRPr lang="en-US" sz="800" i="1" dirty="0" smtClean="0"/>
          </a:p>
          <a:p>
            <a:pPr marL="0" indent="0">
              <a:buFont typeface="Arial" panose="020B0604020202020204" pitchFamily="34" charset="0"/>
              <a:buNone/>
            </a:pPr>
            <a:endParaRPr lang="en-US" sz="800" b="1" dirty="0"/>
          </a:p>
        </p:txBody>
      </p:sp>
      <p:pic>
        <p:nvPicPr>
          <p:cNvPr id="6" name="Picture 5"/>
          <p:cNvPicPr>
            <a:picLocks noChangeAspect="1"/>
          </p:cNvPicPr>
          <p:nvPr/>
        </p:nvPicPr>
        <p:blipFill>
          <a:blip r:embed="rId5"/>
          <a:stretch>
            <a:fillRect/>
          </a:stretch>
        </p:blipFill>
        <p:spPr>
          <a:xfrm>
            <a:off x="1097967" y="2988897"/>
            <a:ext cx="1971772" cy="1655405"/>
          </a:xfrm>
          <a:prstGeom prst="rect">
            <a:avLst/>
          </a:prstGeom>
        </p:spPr>
      </p:pic>
      <p:sp>
        <p:nvSpPr>
          <p:cNvPr id="15" name="TextBox 14"/>
          <p:cNvSpPr txBox="1"/>
          <p:nvPr/>
        </p:nvSpPr>
        <p:spPr>
          <a:xfrm>
            <a:off x="191596" y="4516694"/>
            <a:ext cx="3352800" cy="1446550"/>
          </a:xfrm>
          <a:prstGeom prst="rect">
            <a:avLst/>
          </a:prstGeom>
          <a:noFill/>
        </p:spPr>
        <p:txBody>
          <a:bodyPr wrap="square" rtlCol="0">
            <a:spAutoFit/>
          </a:bodyPr>
          <a:lstStyle/>
          <a:p>
            <a:r>
              <a:rPr lang="en-US" sz="800" b="1" dirty="0" smtClean="0"/>
              <a:t>Data:</a:t>
            </a:r>
          </a:p>
          <a:p>
            <a:r>
              <a:rPr lang="en-US" sz="800" dirty="0" smtClean="0"/>
              <a:t>Our data includes the results from 286 participants over 11 distinct training sessions from eight countries (Bangladesh, India, Ecuador, Guatemala, Indonesia, Jamaica, Mexico, and Vietnam).  Subjects were included which 1) did not include missing data on any of the variables, and 2) had nonzero scores for both the pre-training and post-training factual test, respectively.  Summary statistics characterizing the sample are displayed in Table 1 and the change in test score figure 2.  </a:t>
            </a:r>
          </a:p>
          <a:p>
            <a:endParaRPr lang="en-US" sz="800" dirty="0"/>
          </a:p>
          <a:p>
            <a:endParaRPr lang="en-US" sz="800" dirty="0" smtClean="0"/>
          </a:p>
          <a:p>
            <a:endParaRPr lang="en-US" sz="800" dirty="0"/>
          </a:p>
        </p:txBody>
      </p:sp>
      <p:graphicFrame>
        <p:nvGraphicFramePr>
          <p:cNvPr id="17" name="Object 16"/>
          <p:cNvGraphicFramePr>
            <a:graphicFrameLocks noChangeAspect="1"/>
          </p:cNvGraphicFramePr>
          <p:nvPr>
            <p:extLst>
              <p:ext uri="{D42A27DB-BD31-4B8C-83A1-F6EECF244321}">
                <p14:modId xmlns:p14="http://schemas.microsoft.com/office/powerpoint/2010/main" val="2874868705"/>
              </p:ext>
            </p:extLst>
          </p:nvPr>
        </p:nvGraphicFramePr>
        <p:xfrm>
          <a:off x="753567" y="5566515"/>
          <a:ext cx="2130252" cy="1324594"/>
        </p:xfrm>
        <a:graphic>
          <a:graphicData uri="http://schemas.openxmlformats.org/presentationml/2006/ole">
            <mc:AlternateContent xmlns:mc="http://schemas.openxmlformats.org/markup-compatibility/2006">
              <mc:Choice xmlns:v="urn:schemas-microsoft-com:vml" Requires="v">
                <p:oleObj spid="_x0000_s1083" name="Document" r:id="rId6" imgW="5956042" imgH="3704209" progId="Word.Document.12">
                  <p:embed/>
                </p:oleObj>
              </mc:Choice>
              <mc:Fallback>
                <p:oleObj name="Document" r:id="rId6" imgW="5956042" imgH="3704209" progId="Word.Document.12">
                  <p:embed/>
                  <p:pic>
                    <p:nvPicPr>
                      <p:cNvPr id="0" name=""/>
                      <p:cNvPicPr/>
                      <p:nvPr/>
                    </p:nvPicPr>
                    <p:blipFill>
                      <a:blip r:embed="rId7"/>
                      <a:stretch>
                        <a:fillRect/>
                      </a:stretch>
                    </p:blipFill>
                    <p:spPr>
                      <a:xfrm>
                        <a:off x="753567" y="5566515"/>
                        <a:ext cx="2130252" cy="1324594"/>
                      </a:xfrm>
                      <a:prstGeom prst="rect">
                        <a:avLst/>
                      </a:prstGeom>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3860164542"/>
              </p:ext>
            </p:extLst>
          </p:nvPr>
        </p:nvGraphicFramePr>
        <p:xfrm>
          <a:off x="6495048" y="1175030"/>
          <a:ext cx="2282281" cy="2406370"/>
        </p:xfrm>
        <a:graphic>
          <a:graphicData uri="http://schemas.openxmlformats.org/presentationml/2006/ole">
            <mc:AlternateContent xmlns:mc="http://schemas.openxmlformats.org/markup-compatibility/2006">
              <mc:Choice xmlns:v="urn:schemas-microsoft-com:vml" Requires="v">
                <p:oleObj spid="_x0000_s1084" name="Document" r:id="rId8" imgW="5956042" imgH="6280455" progId="Word.Document.12">
                  <p:embed/>
                </p:oleObj>
              </mc:Choice>
              <mc:Fallback>
                <p:oleObj name="Document" r:id="rId8" imgW="5956042" imgH="6280455" progId="Word.Document.12">
                  <p:embed/>
                  <p:pic>
                    <p:nvPicPr>
                      <p:cNvPr id="0" name=""/>
                      <p:cNvPicPr/>
                      <p:nvPr/>
                    </p:nvPicPr>
                    <p:blipFill>
                      <a:blip r:embed="rId9"/>
                      <a:stretch>
                        <a:fillRect/>
                      </a:stretch>
                    </p:blipFill>
                    <p:spPr>
                      <a:xfrm>
                        <a:off x="6495048" y="1175030"/>
                        <a:ext cx="2282281" cy="2406370"/>
                      </a:xfrm>
                      <a:prstGeom prst="rect">
                        <a:avLst/>
                      </a:prstGeom>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1301341146"/>
              </p:ext>
            </p:extLst>
          </p:nvPr>
        </p:nvGraphicFramePr>
        <p:xfrm>
          <a:off x="6550058" y="4574842"/>
          <a:ext cx="2147030" cy="2380502"/>
        </p:xfrm>
        <a:graphic>
          <a:graphicData uri="http://schemas.openxmlformats.org/presentationml/2006/ole">
            <mc:AlternateContent xmlns:mc="http://schemas.openxmlformats.org/markup-compatibility/2006">
              <mc:Choice xmlns:v="urn:schemas-microsoft-com:vml" Requires="v">
                <p:oleObj spid="_x0000_s1085" name="Document" r:id="rId10" imgW="5956042" imgH="6604375" progId="Word.Document.12">
                  <p:embed/>
                </p:oleObj>
              </mc:Choice>
              <mc:Fallback>
                <p:oleObj name="Document" r:id="rId10" imgW="5956042" imgH="6604375" progId="Word.Document.12">
                  <p:embed/>
                  <p:pic>
                    <p:nvPicPr>
                      <p:cNvPr id="0" name=""/>
                      <p:cNvPicPr/>
                      <p:nvPr/>
                    </p:nvPicPr>
                    <p:blipFill>
                      <a:blip r:embed="rId11"/>
                      <a:stretch>
                        <a:fillRect/>
                      </a:stretch>
                    </p:blipFill>
                    <p:spPr>
                      <a:xfrm>
                        <a:off x="6550058" y="4574842"/>
                        <a:ext cx="2147030" cy="2380502"/>
                      </a:xfrm>
                      <a:prstGeom prst="rect">
                        <a:avLst/>
                      </a:prstGeom>
                    </p:spPr>
                  </p:pic>
                </p:oleObj>
              </mc:Fallback>
            </mc:AlternateContent>
          </a:graphicData>
        </a:graphic>
      </p:graphicFrame>
      <p:sp>
        <p:nvSpPr>
          <p:cNvPr id="23" name="TextBox 22"/>
          <p:cNvSpPr txBox="1"/>
          <p:nvPr/>
        </p:nvSpPr>
        <p:spPr>
          <a:xfrm>
            <a:off x="7614197" y="4874495"/>
            <a:ext cx="2735700" cy="215444"/>
          </a:xfrm>
          <a:prstGeom prst="rect">
            <a:avLst/>
          </a:prstGeom>
          <a:noFill/>
        </p:spPr>
        <p:txBody>
          <a:bodyPr wrap="square" rtlCol="0">
            <a:spAutoFit/>
          </a:bodyPr>
          <a:lstStyle/>
          <a:p>
            <a:endParaRPr lang="en-US" sz="800" dirty="0"/>
          </a:p>
        </p:txBody>
      </p:sp>
      <p:sp>
        <p:nvSpPr>
          <p:cNvPr id="25" name="TextBox 24"/>
          <p:cNvSpPr txBox="1"/>
          <p:nvPr/>
        </p:nvSpPr>
        <p:spPr>
          <a:xfrm>
            <a:off x="6366321" y="3333228"/>
            <a:ext cx="2853879" cy="1446550"/>
          </a:xfrm>
          <a:prstGeom prst="rect">
            <a:avLst/>
          </a:prstGeom>
          <a:noFill/>
        </p:spPr>
        <p:txBody>
          <a:bodyPr wrap="square" rtlCol="0">
            <a:spAutoFit/>
          </a:bodyPr>
          <a:lstStyle/>
          <a:p>
            <a:endParaRPr lang="en-US" sz="800" b="1" dirty="0" smtClean="0"/>
          </a:p>
          <a:p>
            <a:r>
              <a:rPr lang="en-US" sz="800" b="1" dirty="0" smtClean="0"/>
              <a:t>Conclusion</a:t>
            </a:r>
          </a:p>
          <a:p>
            <a:r>
              <a:rPr lang="en-US" sz="800" dirty="0"/>
              <a:t>Overall we do not observe a significant difference in test score </a:t>
            </a:r>
          </a:p>
          <a:p>
            <a:r>
              <a:rPr lang="en-US" sz="800" dirty="0"/>
              <a:t>improvement across employment sectors.  The only trainings for </a:t>
            </a:r>
          </a:p>
          <a:p>
            <a:r>
              <a:rPr lang="en-US" sz="800" dirty="0"/>
              <a:t>which differences are detected are those for </a:t>
            </a:r>
            <a:r>
              <a:rPr lang="en-US" sz="800" dirty="0" err="1" smtClean="0"/>
              <a:t>GAqPs</a:t>
            </a:r>
            <a:r>
              <a:rPr lang="en-US" sz="800" dirty="0" smtClean="0"/>
              <a:t>. Improvement for </a:t>
            </a:r>
            <a:r>
              <a:rPr lang="en-US" sz="800" dirty="0"/>
              <a:t>those in the private sector is the lowest, followed by local and federal </a:t>
            </a:r>
            <a:r>
              <a:rPr lang="en-US" sz="800" dirty="0" smtClean="0"/>
              <a:t>public </a:t>
            </a:r>
            <a:r>
              <a:rPr lang="en-US" sz="800" dirty="0"/>
              <a:t>workers, among these groups, differences </a:t>
            </a:r>
            <a:r>
              <a:rPr lang="en-US" sz="800" dirty="0" smtClean="0"/>
              <a:t>are </a:t>
            </a:r>
            <a:r>
              <a:rPr lang="en-US" sz="800" dirty="0"/>
              <a:t>not significant, suggesting comparable outcomes </a:t>
            </a:r>
            <a:r>
              <a:rPr lang="en-US" sz="800" dirty="0" smtClean="0"/>
              <a:t>after </a:t>
            </a:r>
            <a:r>
              <a:rPr lang="en-US" sz="800" dirty="0"/>
              <a:t>controlling for other factors. It is possible that </a:t>
            </a:r>
            <a:r>
              <a:rPr lang="en-US" sz="800" dirty="0" smtClean="0"/>
              <a:t>the those </a:t>
            </a:r>
            <a:r>
              <a:rPr lang="en-US" sz="800" dirty="0"/>
              <a:t>in the private sector are less used to taking tests.</a:t>
            </a:r>
          </a:p>
          <a:p>
            <a:endParaRPr lang="en-US" sz="800" dirty="0"/>
          </a:p>
        </p:txBody>
      </p:sp>
      <p:pic>
        <p:nvPicPr>
          <p:cNvPr id="27" name="Picture 26"/>
          <p:cNvPicPr>
            <a:picLocks noChangeAspect="1"/>
          </p:cNvPicPr>
          <p:nvPr/>
        </p:nvPicPr>
        <p:blipFill>
          <a:blip r:embed="rId12"/>
          <a:stretch>
            <a:fillRect/>
          </a:stretch>
        </p:blipFill>
        <p:spPr>
          <a:xfrm>
            <a:off x="3902799" y="1317864"/>
            <a:ext cx="1967190" cy="1438691"/>
          </a:xfrm>
          <a:prstGeom prst="rect">
            <a:avLst/>
          </a:prstGeom>
        </p:spPr>
      </p:pic>
      <mc:AlternateContent xmlns:mc="http://schemas.openxmlformats.org/markup-compatibility/2006" xmlns:a14="http://schemas.microsoft.com/office/drawing/2010/main">
        <mc:Choice Requires="a14">
          <p:sp>
            <p:nvSpPr>
              <p:cNvPr id="7" name="TextBox 6"/>
              <p:cNvSpPr txBox="1"/>
              <p:nvPr/>
            </p:nvSpPr>
            <p:spPr>
              <a:xfrm>
                <a:off x="3512685" y="2756556"/>
                <a:ext cx="3061880" cy="4521494"/>
              </a:xfrm>
              <a:prstGeom prst="rect">
                <a:avLst/>
              </a:prstGeom>
              <a:noFill/>
            </p:spPr>
            <p:txBody>
              <a:bodyPr wrap="square" rtlCol="0">
                <a:spAutoFit/>
              </a:bodyPr>
              <a:lstStyle/>
              <a:p>
                <a:r>
                  <a:rPr lang="en-US" sz="800" b="1" dirty="0" smtClean="0"/>
                  <a:t>Models</a:t>
                </a:r>
              </a:p>
              <a:p>
                <a:pPr lvl="0"/>
                <a14:m>
                  <m:oMath xmlns:m="http://schemas.openxmlformats.org/officeDocument/2006/math">
                    <m:sSub>
                      <m:sSubPr>
                        <m:ctrlPr>
                          <a:rPr lang="en-US" sz="800" i="1">
                            <a:latin typeface="Cambria Math" panose="02040503050406030204" pitchFamily="18" charset="0"/>
                          </a:rPr>
                        </m:ctrlPr>
                      </m:sSubPr>
                      <m:e>
                        <m:r>
                          <a:rPr lang="en-US" sz="800" i="1">
                            <a:latin typeface="Cambria Math" panose="02040503050406030204" pitchFamily="18" charset="0"/>
                          </a:rPr>
                          <m:t>𝑃𝑟𝑒𝑇𝑒𝑠𝑡</m:t>
                        </m:r>
                      </m:e>
                      <m:sub>
                        <m:r>
                          <a:rPr lang="en-US" sz="800" i="1">
                            <a:latin typeface="Cambria Math" panose="02040503050406030204" pitchFamily="18" charset="0"/>
                          </a:rPr>
                          <m:t>𝑖</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0</m:t>
                            </m:r>
                          </m:sub>
                        </m:sSub>
                        <m:r>
                          <a:rPr lang="en-US" sz="800" i="1">
                            <a:latin typeface="Cambria Math" panose="02040503050406030204" pitchFamily="18" charset="0"/>
                          </a:rPr>
                          <m:t>+</m:t>
                        </m:r>
                        <m:r>
                          <a:rPr lang="en-US" sz="800" i="1">
                            <a:latin typeface="Cambria Math" panose="02040503050406030204" pitchFamily="18" charset="0"/>
                          </a:rPr>
                          <m:t>𝐺𝑒𝑛𝑑𝑒𝑟</m:t>
                        </m:r>
                      </m:e>
                      <m:sub>
                        <m:r>
                          <a:rPr lang="en-US" sz="800" i="1">
                            <a:latin typeface="Cambria Math" panose="02040503050406030204" pitchFamily="18" charset="0"/>
                          </a:rPr>
                          <m:t>𝑖</m:t>
                        </m:r>
                      </m:sub>
                    </m:sSub>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1</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b="1" i="1">
                            <a:latin typeface="Cambria Math" panose="02040503050406030204" pitchFamily="18" charset="0"/>
                          </a:rPr>
                          <m:t>𝑬𝒅𝒖𝒄</m:t>
                        </m:r>
                      </m:e>
                      <m:sub>
                        <m:r>
                          <a:rPr lang="en-US" sz="800" i="1">
                            <a:latin typeface="Cambria Math" panose="02040503050406030204" pitchFamily="18" charset="0"/>
                          </a:rPr>
                          <m:t>𝑖</m:t>
                        </m:r>
                      </m:sub>
                    </m:sSub>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2</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b="1" i="1">
                            <a:latin typeface="Cambria Math" panose="02040503050406030204" pitchFamily="18" charset="0"/>
                          </a:rPr>
                          <m:t>𝑬𝒎𝒑𝑺𝒆𝒄𝒕𝒐𝒓</m:t>
                        </m:r>
                      </m:e>
                      <m:sub>
                        <m:r>
                          <a:rPr lang="en-US" sz="800" i="1">
                            <a:latin typeface="Cambria Math" panose="02040503050406030204" pitchFamily="18" charset="0"/>
                          </a:rPr>
                          <m:t>𝑖</m:t>
                        </m:r>
                      </m:sub>
                    </m:sSub>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2</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i="1">
                            <a:latin typeface="Cambria Math" panose="02040503050406030204" pitchFamily="18" charset="0"/>
                          </a:rPr>
                          <m:t>𝜀</m:t>
                        </m:r>
                      </m:e>
                      <m:sub>
                        <m:r>
                          <a:rPr lang="en-US" sz="800" i="1">
                            <a:latin typeface="Cambria Math" panose="02040503050406030204" pitchFamily="18" charset="0"/>
                          </a:rPr>
                          <m:t>𝑖</m:t>
                        </m:r>
                      </m:sub>
                    </m:sSub>
                  </m:oMath>
                </a14:m>
                <a:r>
                  <a:rPr lang="en-US" sz="800" dirty="0"/>
                  <a:t>,</a:t>
                </a:r>
              </a:p>
              <a:p>
                <a:r>
                  <a:rPr lang="en-US" sz="800" dirty="0"/>
                  <a:t>Where</a:t>
                </a:r>
                <a:r>
                  <a:rPr lang="en-US" sz="800" dirty="0" smtClean="0"/>
                  <a:t>:</a:t>
                </a:r>
              </a:p>
              <a:p>
                <a:endParaRPr lang="en-US" sz="800" dirty="0"/>
              </a:p>
              <a:p>
                <a:r>
                  <a:rPr lang="en-US" sz="800" dirty="0"/>
                  <a:t> </a:t>
                </a:r>
                <a:r>
                  <a:rPr lang="en-US" sz="800" i="1" dirty="0" err="1"/>
                  <a:t>PreTest</a:t>
                </a:r>
                <a:r>
                  <a:rPr lang="en-US" sz="800" dirty="0"/>
                  <a:t> denotes subject </a:t>
                </a:r>
                <a:r>
                  <a:rPr lang="en-US" sz="800" i="1" dirty="0"/>
                  <a:t>i</a:t>
                </a:r>
                <a:r>
                  <a:rPr lang="en-US" sz="800" dirty="0"/>
                  <a:t>’s test score; The independent </a:t>
                </a:r>
                <a:r>
                  <a:rPr lang="en-US" sz="800" dirty="0" smtClean="0"/>
                  <a:t>variables</a:t>
                </a:r>
              </a:p>
              <a:p>
                <a:r>
                  <a:rPr lang="en-US" sz="800" dirty="0" smtClean="0"/>
                  <a:t> </a:t>
                </a:r>
                <a:r>
                  <a:rPr lang="en-US" sz="800" dirty="0"/>
                  <a:t>consist of dummy variables. </a:t>
                </a:r>
                <a:r>
                  <a:rPr lang="en-US" sz="800" i="1" dirty="0"/>
                  <a:t>Gender</a:t>
                </a:r>
                <a:r>
                  <a:rPr lang="en-US" sz="800" dirty="0"/>
                  <a:t>, controls for gender; the </a:t>
                </a:r>
                <a:r>
                  <a:rPr lang="en-US" sz="800" dirty="0" smtClean="0"/>
                  <a:t>second</a:t>
                </a:r>
              </a:p>
              <a:p>
                <a:r>
                  <a:rPr lang="en-US" sz="800" dirty="0" smtClean="0"/>
                  <a:t> </a:t>
                </a:r>
                <a:r>
                  <a:rPr lang="en-US" sz="800" dirty="0"/>
                  <a:t>and third, </a:t>
                </a:r>
                <a:r>
                  <a:rPr lang="en-US" sz="800" b="1" i="1" dirty="0" err="1"/>
                  <a:t>Educ</a:t>
                </a:r>
                <a:r>
                  <a:rPr lang="en-US" sz="800" dirty="0"/>
                  <a:t> and </a:t>
                </a:r>
                <a:r>
                  <a:rPr lang="en-US" sz="800" b="1" i="1" dirty="0" err="1"/>
                  <a:t>EmpSector</a:t>
                </a:r>
                <a:r>
                  <a:rPr lang="en-US" sz="800" dirty="0"/>
                  <a:t>, are vectors which control for </a:t>
                </a:r>
                <a:r>
                  <a:rPr lang="en-US" sz="800" dirty="0" smtClean="0"/>
                  <a:t>the</a:t>
                </a:r>
              </a:p>
              <a:p>
                <a:r>
                  <a:rPr lang="en-US" sz="800" dirty="0" smtClean="0"/>
                  <a:t>highest </a:t>
                </a:r>
                <a:r>
                  <a:rPr lang="en-US" sz="800" dirty="0"/>
                  <a:t>level of education and sector of employment (private, </a:t>
                </a:r>
                <a:r>
                  <a:rPr lang="en-US" sz="800" dirty="0" smtClean="0"/>
                  <a:t>public</a:t>
                </a:r>
              </a:p>
              <a:p>
                <a:r>
                  <a:rPr lang="en-US" sz="800" dirty="0" smtClean="0"/>
                  <a:t>, </a:t>
                </a:r>
                <a:r>
                  <a:rPr lang="en-US" sz="800" dirty="0"/>
                  <a:t>international/regional organization, or other), respectively.</a:t>
                </a:r>
                <a:endParaRPr lang="en-US" sz="800" i="1" dirty="0"/>
              </a:p>
              <a:p>
                <a:pPr lvl="0"/>
                <a:endParaRPr lang="en-US" sz="800" i="1" dirty="0" smtClean="0">
                  <a:latin typeface="Cambria Math" panose="02040503050406030204" pitchFamily="18" charset="0"/>
                </a:endParaRPr>
              </a:p>
              <a:p>
                <a:pPr lvl="0"/>
                <a14:m>
                  <m:oMath xmlns:m="http://schemas.openxmlformats.org/officeDocument/2006/math">
                    <m:sSub>
                      <m:sSubPr>
                        <m:ctrlPr>
                          <a:rPr lang="en-US" sz="800" i="1">
                            <a:latin typeface="Cambria Math" panose="02040503050406030204" pitchFamily="18" charset="0"/>
                          </a:rPr>
                        </m:ctrlPr>
                      </m:sSubPr>
                      <m:e>
                        <m:r>
                          <a:rPr lang="en-US" sz="800" i="1">
                            <a:latin typeface="Cambria Math" panose="02040503050406030204" pitchFamily="18" charset="0"/>
                          </a:rPr>
                          <m:t>𝐼𝑚𝑝𝑟𝑜𝑣𝑒𝑚𝑒𝑛𝑡</m:t>
                        </m:r>
                      </m:e>
                      <m:sub>
                        <m:r>
                          <a:rPr lang="en-US" sz="800" i="1">
                            <a:latin typeface="Cambria Math" panose="02040503050406030204" pitchFamily="18" charset="0"/>
                          </a:rPr>
                          <m:t>𝑖</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0</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i="1">
                            <a:latin typeface="Cambria Math" panose="02040503050406030204" pitchFamily="18" charset="0"/>
                          </a:rPr>
                          <m:t>𝑃𝑟𝑒𝑇𝑒𝑠𝑡</m:t>
                        </m:r>
                      </m:e>
                      <m:sub>
                        <m:r>
                          <a:rPr lang="en-US" sz="800" i="1">
                            <a:latin typeface="Cambria Math" panose="02040503050406030204" pitchFamily="18" charset="0"/>
                          </a:rPr>
                          <m:t>𝑖</m:t>
                        </m:r>
                      </m:sub>
                    </m:sSub>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1</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i="1">
                            <a:latin typeface="Cambria Math" panose="02040503050406030204" pitchFamily="18" charset="0"/>
                          </a:rPr>
                          <m:t>𝐺𝑒𝑛𝑑𝑒𝑟</m:t>
                        </m:r>
                      </m:e>
                      <m:sub>
                        <m:r>
                          <a:rPr lang="en-US" sz="800" i="1">
                            <a:latin typeface="Cambria Math" panose="02040503050406030204" pitchFamily="18" charset="0"/>
                          </a:rPr>
                          <m:t>𝑖</m:t>
                        </m:r>
                      </m:sub>
                    </m:sSub>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2</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b="1" i="1">
                            <a:latin typeface="Cambria Math" panose="02040503050406030204" pitchFamily="18" charset="0"/>
                          </a:rPr>
                          <m:t>𝑬𝒅𝒖𝒄</m:t>
                        </m:r>
                      </m:e>
                      <m:sub>
                        <m:r>
                          <a:rPr lang="en-US" sz="800" i="1">
                            <a:latin typeface="Cambria Math" panose="02040503050406030204" pitchFamily="18" charset="0"/>
                          </a:rPr>
                          <m:t>𝑖</m:t>
                        </m:r>
                      </m:sub>
                    </m:sSub>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3</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b="1" i="1">
                            <a:latin typeface="Cambria Math" panose="02040503050406030204" pitchFamily="18" charset="0"/>
                          </a:rPr>
                          <m:t>𝑬𝒎𝒑𝑺𝒆𝒄𝒕𝒐𝒓</m:t>
                        </m:r>
                      </m:e>
                      <m:sub>
                        <m:r>
                          <a:rPr lang="en-US" sz="800" i="1">
                            <a:latin typeface="Cambria Math" panose="02040503050406030204" pitchFamily="18" charset="0"/>
                          </a:rPr>
                          <m:t>𝑖</m:t>
                        </m:r>
                      </m:sub>
                    </m:sSub>
                    <m:sSub>
                      <m:sSubPr>
                        <m:ctrlPr>
                          <a:rPr lang="en-US" sz="800" i="1">
                            <a:latin typeface="Cambria Math" panose="02040503050406030204" pitchFamily="18" charset="0"/>
                          </a:rPr>
                        </m:ctrlPr>
                      </m:sSubPr>
                      <m:e>
                        <m:r>
                          <a:rPr lang="en-US" sz="800" i="1">
                            <a:latin typeface="Cambria Math" panose="02040503050406030204" pitchFamily="18" charset="0"/>
                          </a:rPr>
                          <m:t>𝛽</m:t>
                        </m:r>
                      </m:e>
                      <m:sub>
                        <m:r>
                          <a:rPr lang="en-US" sz="800" i="1">
                            <a:latin typeface="Cambria Math" panose="02040503050406030204" pitchFamily="18" charset="0"/>
                          </a:rPr>
                          <m:t>3</m:t>
                        </m:r>
                      </m:sub>
                    </m:sSub>
                    <m:r>
                      <a:rPr lang="en-US" sz="800" i="1">
                        <a:latin typeface="Cambria Math" panose="02040503050406030204" pitchFamily="18" charset="0"/>
                      </a:rPr>
                      <m:t>+</m:t>
                    </m:r>
                    <m:sSub>
                      <m:sSubPr>
                        <m:ctrlPr>
                          <a:rPr lang="en-US" sz="800" i="1">
                            <a:latin typeface="Cambria Math" panose="02040503050406030204" pitchFamily="18" charset="0"/>
                          </a:rPr>
                        </m:ctrlPr>
                      </m:sSubPr>
                      <m:e>
                        <m:r>
                          <a:rPr lang="en-US" sz="800" i="1">
                            <a:latin typeface="Cambria Math" panose="02040503050406030204" pitchFamily="18" charset="0"/>
                          </a:rPr>
                          <m:t>𝜀</m:t>
                        </m:r>
                      </m:e>
                      <m:sub>
                        <m:r>
                          <a:rPr lang="en-US" sz="800" i="1">
                            <a:latin typeface="Cambria Math" panose="02040503050406030204" pitchFamily="18" charset="0"/>
                          </a:rPr>
                          <m:t>𝑖</m:t>
                        </m:r>
                      </m:sub>
                    </m:sSub>
                  </m:oMath>
                </a14:m>
                <a:r>
                  <a:rPr lang="en-US" sz="800" dirty="0" smtClean="0"/>
                  <a:t>,</a:t>
                </a:r>
              </a:p>
              <a:p>
                <a:pPr lvl="0"/>
                <a:endParaRPr lang="en-US" sz="800" dirty="0" smtClean="0"/>
              </a:p>
              <a:p>
                <a:pPr lvl="0"/>
                <a:r>
                  <a:rPr lang="en-US" sz="800" dirty="0" smtClean="0"/>
                  <a:t>Where</a:t>
                </a:r>
                <a:r>
                  <a:rPr lang="en-US" sz="800" dirty="0"/>
                  <a:t>:</a:t>
                </a:r>
              </a:p>
              <a:p>
                <a:pPr lvl="0"/>
                <a:r>
                  <a:rPr lang="en-US" sz="800" i="1" dirty="0"/>
                  <a:t>Improvement</a:t>
                </a:r>
                <a:r>
                  <a:rPr lang="en-US" sz="800" dirty="0"/>
                  <a:t> denotes the change in a subject’s test scores before and </a:t>
                </a:r>
                <a:r>
                  <a:rPr lang="en-US" sz="800" dirty="0" smtClean="0"/>
                  <a:t>after </a:t>
                </a:r>
                <a:r>
                  <a:rPr lang="en-US" sz="800" dirty="0"/>
                  <a:t>undergoing training.  Equation (2) is similar to equation (1), except </a:t>
                </a:r>
                <a:r>
                  <a:rPr lang="en-US" sz="800" dirty="0" smtClean="0"/>
                  <a:t>that </a:t>
                </a:r>
                <a:r>
                  <a:rPr lang="en-US" sz="800" dirty="0"/>
                  <a:t>in the case of the former, we control additionally for pre-training test scores</a:t>
                </a:r>
                <a:r>
                  <a:rPr lang="en-US" sz="800" dirty="0" smtClean="0"/>
                  <a:t>. </a:t>
                </a:r>
                <a:r>
                  <a:rPr lang="en-US" sz="800" dirty="0"/>
                  <a:t>The better a subject performs on a test before receiving any training, the less we would expect such training to increase their test scores, as there is less room for improvement.  </a:t>
                </a:r>
                <a:endParaRPr lang="en-US" sz="800" dirty="0" smtClean="0"/>
              </a:p>
              <a:p>
                <a:pPr lvl="0"/>
                <a:endParaRPr lang="en-US" sz="800" dirty="0"/>
              </a:p>
              <a:p>
                <a:r>
                  <a:rPr lang="en-US" sz="800" b="1" dirty="0"/>
                  <a:t>Results</a:t>
                </a:r>
              </a:p>
              <a:p>
                <a:r>
                  <a:rPr lang="en-US" sz="800" dirty="0"/>
                  <a:t>Figure B denotes distributions in test scores amongst subjects. From our regression results, we detect differences in pre-training scores and improvement, in some cases, based on subjects background. Subjects with a BA, MS or PhD degrees tend to score higher on the exams, before training. Among these three groups, those with PhD performed significantly higher.   Among employment sectors we observe lower pre-training test scores among those affiliated with an international organization, We found higher pre-training test scores predict lower levels of improvement amongst all groups. We detect weak evidence suggesting that women improve their test scores more than men</a:t>
                </a:r>
              </a:p>
              <a:p>
                <a:pPr lvl="0"/>
                <a:endParaRPr lang="en-US" sz="800" dirty="0" smtClean="0"/>
              </a:p>
              <a:p>
                <a:pPr lvl="0"/>
                <a:endParaRPr lang="en-US" sz="800" dirty="0"/>
              </a:p>
              <a:p>
                <a:endParaRPr lang="en-US" sz="800" dirty="0"/>
              </a:p>
            </p:txBody>
          </p:sp>
        </mc:Choice>
        <mc:Fallback xmlns="">
          <p:sp>
            <p:nvSpPr>
              <p:cNvPr id="7" name="TextBox 6"/>
              <p:cNvSpPr txBox="1">
                <a:spLocks noRot="1" noChangeAspect="1" noMove="1" noResize="1" noEditPoints="1" noAdjustHandles="1" noChangeArrowheads="1" noChangeShapeType="1" noTextEdit="1"/>
              </p:cNvSpPr>
              <p:nvPr/>
            </p:nvSpPr>
            <p:spPr>
              <a:xfrm>
                <a:off x="3512685" y="2756556"/>
                <a:ext cx="3061880" cy="4521494"/>
              </a:xfrm>
              <a:prstGeom prst="rect">
                <a:avLst/>
              </a:prstGeom>
              <a:blipFill rotWithShape="0">
                <a:blip r:embed="rId13"/>
                <a:stretch>
                  <a:fillRect/>
                </a:stretch>
              </a:blipFill>
            </p:spPr>
            <p:txBody>
              <a:bodyPr/>
              <a:lstStyle/>
              <a:p>
                <a:r>
                  <a:rPr lang="en-US">
                    <a:noFill/>
                  </a:rPr>
                  <a:t> </a:t>
                </a:r>
              </a:p>
            </p:txBody>
          </p:sp>
        </mc:Fallback>
      </mc:AlternateContent>
      <p:sp>
        <p:nvSpPr>
          <p:cNvPr id="8" name="TextBox 7"/>
          <p:cNvSpPr txBox="1"/>
          <p:nvPr/>
        </p:nvSpPr>
        <p:spPr>
          <a:xfrm>
            <a:off x="3904658" y="1169923"/>
            <a:ext cx="521297" cy="215444"/>
          </a:xfrm>
          <a:prstGeom prst="rect">
            <a:avLst/>
          </a:prstGeom>
          <a:noFill/>
        </p:spPr>
        <p:txBody>
          <a:bodyPr wrap="none" rtlCol="0">
            <a:spAutoFit/>
          </a:bodyPr>
          <a:lstStyle/>
          <a:p>
            <a:r>
              <a:rPr lang="en-US" sz="800" dirty="0" smtClean="0"/>
              <a:t>Figure b</a:t>
            </a:r>
            <a:endParaRPr lang="en-US" sz="800" dirty="0"/>
          </a:p>
        </p:txBody>
      </p:sp>
    </p:spTree>
    <p:extLst>
      <p:ext uri="{BB962C8B-B14F-4D97-AF65-F5344CB8AC3E}">
        <p14:creationId xmlns:p14="http://schemas.microsoft.com/office/powerpoint/2010/main" val="8163251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4349</TotalTime>
  <Words>357</Words>
  <Application>Microsoft Office PowerPoint</Application>
  <PresentationFormat>On-screen Show (4:3)</PresentationFormat>
  <Paragraphs>45</Paragraphs>
  <Slides>2</Slides>
  <Notes>1</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vt:i4>
      </vt:variant>
    </vt:vector>
  </HeadingPairs>
  <TitlesOfParts>
    <vt:vector size="7" baseType="lpstr">
      <vt:lpstr>Arial</vt:lpstr>
      <vt:lpstr>Calibri</vt:lpstr>
      <vt:lpstr>Cambria Math</vt:lpstr>
      <vt:lpstr>Office Theme</vt:lpstr>
      <vt:lpstr>Document</vt:lpstr>
      <vt:lpstr>PowerPoint Presentation</vt:lpstr>
      <vt:lpstr>Effectiveness of International Food Safety Train-The Trainer Programs in Good Agricultural and Aqua cultural Practices: Evidence from Survey Instruments Clare Narrod, Mark Miller, Tarik Chfadi Joint Institute for Food Safety and Applied Nutrition, University of Maryland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dc:creator>
  <cp:lastModifiedBy>Clare Narrod</cp:lastModifiedBy>
  <cp:revision>175</cp:revision>
  <cp:lastPrinted>2016-05-25T19:40:18Z</cp:lastPrinted>
  <dcterms:created xsi:type="dcterms:W3CDTF">2014-02-06T19:45:33Z</dcterms:created>
  <dcterms:modified xsi:type="dcterms:W3CDTF">2020-03-03T17:28:26Z</dcterms:modified>
</cp:coreProperties>
</file>