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30"/>
  </p:notesMasterIdLst>
  <p:handoutMasterIdLst>
    <p:handoutMasterId r:id="rId31"/>
  </p:handoutMasterIdLst>
  <p:sldIdLst>
    <p:sldId id="4059" r:id="rId5"/>
    <p:sldId id="4072" r:id="rId6"/>
    <p:sldId id="4124" r:id="rId7"/>
    <p:sldId id="4144" r:id="rId8"/>
    <p:sldId id="4145" r:id="rId9"/>
    <p:sldId id="4146" r:id="rId10"/>
    <p:sldId id="4190" r:id="rId11"/>
    <p:sldId id="4148" r:id="rId12"/>
    <p:sldId id="4149" r:id="rId13"/>
    <p:sldId id="4193" r:id="rId14"/>
    <p:sldId id="4150" r:id="rId15"/>
    <p:sldId id="4191" r:id="rId16"/>
    <p:sldId id="4194" r:id="rId17"/>
    <p:sldId id="4196" r:id="rId18"/>
    <p:sldId id="4198" r:id="rId19"/>
    <p:sldId id="4207" r:id="rId20"/>
    <p:sldId id="4199" r:id="rId21"/>
    <p:sldId id="4201" r:id="rId22"/>
    <p:sldId id="4200" r:id="rId23"/>
    <p:sldId id="4202" r:id="rId24"/>
    <p:sldId id="4203" r:id="rId25"/>
    <p:sldId id="4204" r:id="rId26"/>
    <p:sldId id="4068" r:id="rId27"/>
    <p:sldId id="3935" r:id="rId28"/>
    <p:sldId id="4131" r:id="rId29"/>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072"/>
            <p14:sldId id="4124"/>
            <p14:sldId id="4144"/>
            <p14:sldId id="4145"/>
            <p14:sldId id="4146"/>
            <p14:sldId id="4190"/>
            <p14:sldId id="4148"/>
            <p14:sldId id="4149"/>
            <p14:sldId id="4193"/>
            <p14:sldId id="4150"/>
            <p14:sldId id="4191"/>
          </p14:sldIdLst>
        </p14:section>
        <p14:section name="Untitled Section" id="{8921A773-4DFD-4A50-856F-85D6FAA847E2}">
          <p14:sldIdLst>
            <p14:sldId id="4194"/>
            <p14:sldId id="4196"/>
            <p14:sldId id="4198"/>
            <p14:sldId id="4207"/>
            <p14:sldId id="4199"/>
            <p14:sldId id="4201"/>
            <p14:sldId id="4200"/>
            <p14:sldId id="4202"/>
            <p14:sldId id="4203"/>
            <p14:sldId id="4204"/>
            <p14:sldId id="4068"/>
            <p14:sldId id="3935"/>
            <p14:sldId id="4131"/>
          </p14:sldIdLst>
        </p14:section>
      </p14:sectionLst>
    </p:ext>
    <p:ext uri="{EFAFB233-063F-42B5-8137-9DF3F51BA10A}">
      <p15:sldGuideLst xmlns:p15="http://schemas.microsoft.com/office/powerpoint/2012/main">
        <p15:guide id="3" pos="1056" userDrawn="1">
          <p15:clr>
            <a:srgbClr val="A4A3A4"/>
          </p15:clr>
        </p15:guide>
        <p15:guide id="4" orient="horz" pos="4152" userDrawn="1">
          <p15:clr>
            <a:srgbClr val="A4A3A4"/>
          </p15:clr>
        </p15:guide>
        <p15:guide id="6" pos="3744" userDrawn="1">
          <p15:clr>
            <a:srgbClr val="A4A3A4"/>
          </p15:clr>
        </p15:guide>
      </p15:sldGuideLst>
    </p:ext>
    <p:ext uri="{2D200454-40CA-4A62-9FC3-DE9A4176ACB9}">
      <p15:notesGuideLst xmlns:p15="http://schemas.microsoft.com/office/powerpoint/2012/main">
        <p15:guide id="1" orient="horz" pos="2088" userDrawn="1">
          <p15:clr>
            <a:srgbClr val="A4A3A4"/>
          </p15:clr>
        </p15:guide>
        <p15:guide id="2" pos="2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B9F3D-21DE-D850-FC59-71ECB37A6C13}" name="Slater, Laura" initials="LS" userId="S::Laura.Slater@fda.gov::fa047198-a184-4e6c-9f8e-a6afcd9ca22f" providerId="AD"/>
  <p188:author id="{A7D385BD-5BEF-4E27-3256-1AEE4F7ABCCB}" name="Tracey Nicholson" initials="TN" userId="S::tracey.nicholson@pmglearning.com::2d9ee02c-1be0-4a68-b5f3-2777bd5801a4" providerId="AD"/>
  <p188:author id="{74622FBE-4603-4866-6169-2847C923199F}" name="Renee Tatalovich" initials="RT" userId="S::renee.tatalovich@pmglearning.com::c3a12dda-3e17-465b-a466-f28d262ac98c" providerId="AD"/>
  <p188:author id="{F64130E0-E5DC-83CD-A18B-C4D8020D4643}" name="Pourzal, Selma" initials="PS" userId="S::Selma.Pourzal@fda.gov::6296ec18-2087-4c06-891e-64f88ab0357b" providerId="AD"/>
  <p188:author id="{824317F4-895B-3225-D432-DAFBC465FF5E}" name="Kathleen Hamm" initials="KH" userId="S::kathleen.hamm@pmglearning.com::36549483-0846-4a99-81ba-93636940a9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284"/>
    <a:srgbClr val="023E86"/>
    <a:srgbClr val="B4F279"/>
    <a:srgbClr val="ADF26C"/>
    <a:srgbClr val="66D606"/>
    <a:srgbClr val="A1FF4A"/>
    <a:srgbClr val="7BED17"/>
    <a:srgbClr val="95F23C"/>
    <a:srgbClr val="9DFF40"/>
    <a:srgbClr val="94F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1D4DF-528D-413E-9B34-3CF655E913C1}" v="1" dt="2025-06-24T19:37:0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27" autoAdjust="0"/>
  </p:normalViewPr>
  <p:slideViewPr>
    <p:cSldViewPr snapToGrid="0">
      <p:cViewPr varScale="1">
        <p:scale>
          <a:sx n="85" d="100"/>
          <a:sy n="85" d="100"/>
        </p:scale>
        <p:origin x="1428" y="84"/>
      </p:cViewPr>
      <p:guideLst>
        <p:guide pos="1056"/>
        <p:guide orient="horz" pos="4152"/>
        <p:guide pos="3744"/>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000" y="84"/>
      </p:cViewPr>
      <p:guideLst>
        <p:guide orient="horz" pos="2088"/>
        <p:guide pos="2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atalovich" userId="c3a12dda-3e17-465b-a466-f28d262ac98c" providerId="ADAL" clId="{0D91D4DF-528D-413E-9B34-3CF655E913C1}"/>
    <pc:docChg chg="addSld modSld modMainMaster addSection delSection modSection modNotesMaster modHandout">
      <pc:chgData name="Renee Tatalovich" userId="c3a12dda-3e17-465b-a466-f28d262ac98c" providerId="ADAL" clId="{0D91D4DF-528D-413E-9B34-3CF655E913C1}" dt="2025-06-25T16:35:50.085" v="35" actId="11230"/>
      <pc:docMkLst>
        <pc:docMk/>
      </pc:docMkLst>
      <pc:sldChg chg="modNotes">
        <pc:chgData name="Renee Tatalovich" userId="c3a12dda-3e17-465b-a466-f28d262ac98c" providerId="ADAL" clId="{0D91D4DF-528D-413E-9B34-3CF655E913C1}" dt="2025-06-24T19:53:19.736" v="34" actId="6549"/>
        <pc:sldMkLst>
          <pc:docMk/>
          <pc:sldMk cId="314548212" sldId="4059"/>
        </pc:sldMkLst>
      </pc:sldChg>
      <pc:sldChg chg="add">
        <pc:chgData name="Renee Tatalovich" userId="c3a12dda-3e17-465b-a466-f28d262ac98c" providerId="ADAL" clId="{0D91D4DF-528D-413E-9B34-3CF655E913C1}" dt="2025-06-24T19:37:01.253" v="2"/>
        <pc:sldMkLst>
          <pc:docMk/>
          <pc:sldMk cId="262378965" sldId="4131"/>
        </pc:sldMkLst>
      </pc:sldChg>
      <pc:sldMasterChg chg="modSp mod modSldLayout">
        <pc:chgData name="Renee Tatalovich" userId="c3a12dda-3e17-465b-a466-f28d262ac98c" providerId="ADAL" clId="{0D91D4DF-528D-413E-9B34-3CF655E913C1}" dt="2025-06-24T19:52:43.891" v="23" actId="6549"/>
        <pc:sldMasterMkLst>
          <pc:docMk/>
          <pc:sldMasterMk cId="3777723911" sldId="2147483711"/>
        </pc:sldMasterMkLst>
        <pc:spChg chg="mod">
          <ac:chgData name="Renee Tatalovich" userId="c3a12dda-3e17-465b-a466-f28d262ac98c" providerId="ADAL" clId="{0D91D4DF-528D-413E-9B34-3CF655E913C1}" dt="2025-06-24T19:52:14.996" v="5" actId="6549"/>
          <ac:spMkLst>
            <pc:docMk/>
            <pc:sldMasterMk cId="3777723911" sldId="2147483711"/>
            <ac:spMk id="7" creationId="{D7F6259C-CA34-1745-9D8B-0878BBF4E844}"/>
          </ac:spMkLst>
        </pc:spChg>
        <pc:sldLayoutChg chg="modSp mod">
          <pc:chgData name="Renee Tatalovich" userId="c3a12dda-3e17-465b-a466-f28d262ac98c" providerId="ADAL" clId="{0D91D4DF-528D-413E-9B34-3CF655E913C1}" dt="2025-06-24T19:52:19.962" v="8" actId="6549"/>
          <pc:sldLayoutMkLst>
            <pc:docMk/>
            <pc:sldMasterMk cId="3777723911" sldId="2147483711"/>
            <pc:sldLayoutMk cId="2131820325" sldId="2147483712"/>
          </pc:sldLayoutMkLst>
          <pc:spChg chg="mod">
            <ac:chgData name="Renee Tatalovich" userId="c3a12dda-3e17-465b-a466-f28d262ac98c" providerId="ADAL" clId="{0D91D4DF-528D-413E-9B34-3CF655E913C1}" dt="2025-06-24T19:52:19.962" v="8" actId="6549"/>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0D91D4DF-528D-413E-9B34-3CF655E913C1}" dt="2025-06-24T19:52:43.891" v="23" actId="6549"/>
          <pc:sldLayoutMkLst>
            <pc:docMk/>
            <pc:sldMasterMk cId="3777723911" sldId="2147483711"/>
            <pc:sldLayoutMk cId="932238101" sldId="2147483744"/>
          </pc:sldLayoutMkLst>
          <pc:spChg chg="mod">
            <ac:chgData name="Renee Tatalovich" userId="c3a12dda-3e17-465b-a466-f28d262ac98c" providerId="ADAL" clId="{0D91D4DF-528D-413E-9B34-3CF655E913C1}" dt="2025-06-24T19:52:43.891" v="23" actId="6549"/>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0D91D4DF-528D-413E-9B34-3CF655E913C1}" dt="2025-06-24T19:52:24.497" v="11" actId="6549"/>
          <pc:sldLayoutMkLst>
            <pc:docMk/>
            <pc:sldMasterMk cId="3777723911" sldId="2147483711"/>
            <pc:sldLayoutMk cId="546243510" sldId="2147483749"/>
          </pc:sldLayoutMkLst>
          <pc:spChg chg="mod">
            <ac:chgData name="Renee Tatalovich" userId="c3a12dda-3e17-465b-a466-f28d262ac98c" providerId="ADAL" clId="{0D91D4DF-528D-413E-9B34-3CF655E913C1}" dt="2025-06-24T19:52:24.497" v="11"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0D91D4DF-528D-413E-9B34-3CF655E913C1}" dt="2025-06-24T19:52:28.744" v="14" actId="6549"/>
          <pc:sldLayoutMkLst>
            <pc:docMk/>
            <pc:sldMasterMk cId="3777723911" sldId="2147483711"/>
            <pc:sldLayoutMk cId="689557875" sldId="2147483768"/>
          </pc:sldLayoutMkLst>
          <pc:spChg chg="mod">
            <ac:chgData name="Renee Tatalovich" userId="c3a12dda-3e17-465b-a466-f28d262ac98c" providerId="ADAL" clId="{0D91D4DF-528D-413E-9B34-3CF655E913C1}" dt="2025-06-24T19:52:28.744" v="14"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0D91D4DF-528D-413E-9B34-3CF655E913C1}" dt="2025-06-24T19:52:31.906" v="17" actId="6549"/>
          <pc:sldLayoutMkLst>
            <pc:docMk/>
            <pc:sldMasterMk cId="3777723911" sldId="2147483711"/>
            <pc:sldLayoutMk cId="2593455616" sldId="2147483769"/>
          </pc:sldLayoutMkLst>
          <pc:spChg chg="mod">
            <ac:chgData name="Renee Tatalovich" userId="c3a12dda-3e17-465b-a466-f28d262ac98c" providerId="ADAL" clId="{0D91D4DF-528D-413E-9B34-3CF655E913C1}" dt="2025-06-24T19:52:31.906" v="17"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0D91D4DF-528D-413E-9B34-3CF655E913C1}" dt="2025-06-24T19:52:36.076" v="20" actId="6549"/>
          <pc:sldLayoutMkLst>
            <pc:docMk/>
            <pc:sldMasterMk cId="3777723911" sldId="2147483711"/>
            <pc:sldLayoutMk cId="4275450192" sldId="2147483770"/>
          </pc:sldLayoutMkLst>
          <pc:spChg chg="mod">
            <ac:chgData name="Renee Tatalovich" userId="c3a12dda-3e17-465b-a466-f28d262ac98c" providerId="ADAL" clId="{0D91D4DF-528D-413E-9B34-3CF655E913C1}" dt="2025-06-24T19:52:36.076" v="20" actId="6549"/>
            <ac:spMkLst>
              <pc:docMk/>
              <pc:sldMasterMk cId="3777723911" sldId="2147483711"/>
              <pc:sldLayoutMk cId="4275450192" sldId="2147483770"/>
              <ac:spMk id="25" creationId="{55D23079-32B8-B687-9AC6-4C4229532B81}"/>
            </ac:spMkLst>
          </pc:spChg>
        </pc:sldLayoutChg>
      </pc:sldMasterChg>
    </pc:docChg>
  </pc:docChgLst>
  <pc:docChgLst>
    <pc:chgData name="Tracey Nicholson" userId="2d9ee02c-1be0-4a68-b5f3-2777bd5801a4" providerId="ADAL" clId="{10AC2E99-3D9A-4D75-B398-5E1FACE26F77}"/>
    <pc:docChg chg="custSel modSld modMainMaster modNotesMaster modHandout">
      <pc:chgData name="Tracey Nicholson" userId="2d9ee02c-1be0-4a68-b5f3-2777bd5801a4" providerId="ADAL" clId="{10AC2E99-3D9A-4D75-B398-5E1FACE26F77}" dt="2025-06-05T16:31:51.582" v="108"/>
      <pc:docMkLst>
        <pc:docMk/>
      </pc:docMkLst>
      <pc:sldChg chg="modNotes">
        <pc:chgData name="Tracey Nicholson" userId="2d9ee02c-1be0-4a68-b5f3-2777bd5801a4" providerId="ADAL" clId="{10AC2E99-3D9A-4D75-B398-5E1FACE26F77}" dt="2025-06-05T16:30:35.807" v="98"/>
        <pc:sldMkLst>
          <pc:docMk/>
          <pc:sldMk cId="314548212" sldId="4059"/>
        </pc:sldMkLst>
      </pc:sldChg>
      <pc:sldChg chg="modNotes">
        <pc:chgData name="Tracey Nicholson" userId="2d9ee02c-1be0-4a68-b5f3-2777bd5801a4" providerId="ADAL" clId="{10AC2E99-3D9A-4D75-B398-5E1FACE26F77}" dt="2025-06-04T14:57:15.759" v="25" actId="1036"/>
        <pc:sldMkLst>
          <pc:docMk/>
          <pc:sldMk cId="1971615892" sldId="4144"/>
        </pc:sldMkLst>
      </pc:sldChg>
      <pc:sldChg chg="modNotes">
        <pc:chgData name="Tracey Nicholson" userId="2d9ee02c-1be0-4a68-b5f3-2777bd5801a4" providerId="ADAL" clId="{10AC2E99-3D9A-4D75-B398-5E1FACE26F77}" dt="2025-06-04T14:58:07.438" v="29" actId="108"/>
        <pc:sldMkLst>
          <pc:docMk/>
          <pc:sldMk cId="4237979316" sldId="4145"/>
        </pc:sldMkLst>
      </pc:sldChg>
      <pc:sldChg chg="modNotes">
        <pc:chgData name="Tracey Nicholson" userId="2d9ee02c-1be0-4a68-b5f3-2777bd5801a4" providerId="ADAL" clId="{10AC2E99-3D9A-4D75-B398-5E1FACE26F77}" dt="2025-06-04T14:58:54.299" v="66" actId="1076"/>
        <pc:sldMkLst>
          <pc:docMk/>
          <pc:sldMk cId="3101096796" sldId="4148"/>
        </pc:sldMkLst>
      </pc:sldChg>
      <pc:sldChg chg="modNotes">
        <pc:chgData name="Tracey Nicholson" userId="2d9ee02c-1be0-4a68-b5f3-2777bd5801a4" providerId="ADAL" clId="{10AC2E99-3D9A-4D75-B398-5E1FACE26F77}" dt="2025-06-04T14:58:38.858" v="64" actId="1036"/>
        <pc:sldMkLst>
          <pc:docMk/>
          <pc:sldMk cId="4048091148" sldId="4190"/>
        </pc:sldMkLst>
      </pc:sldChg>
      <pc:sldChg chg="modNotes">
        <pc:chgData name="Tracey Nicholson" userId="2d9ee02c-1be0-4a68-b5f3-2777bd5801a4" providerId="ADAL" clId="{10AC2E99-3D9A-4D75-B398-5E1FACE26F77}" dt="2025-06-04T14:59:53.190" v="88" actId="1076"/>
        <pc:sldMkLst>
          <pc:docMk/>
          <pc:sldMk cId="255532031" sldId="4199"/>
        </pc:sldMkLst>
      </pc:sldChg>
      <pc:sldChg chg="modNotes">
        <pc:chgData name="Tracey Nicholson" userId="2d9ee02c-1be0-4a68-b5f3-2777bd5801a4" providerId="ADAL" clId="{10AC2E99-3D9A-4D75-B398-5E1FACE26F77}" dt="2025-06-04T15:00:17.938" v="97" actId="1035"/>
        <pc:sldMkLst>
          <pc:docMk/>
          <pc:sldMk cId="3951060551" sldId="4201"/>
        </pc:sldMkLst>
      </pc:sldChg>
      <pc:sldMasterChg chg="modSp mod modSldLayout">
        <pc:chgData name="Tracey Nicholson" userId="2d9ee02c-1be0-4a68-b5f3-2777bd5801a4" providerId="ADAL" clId="{10AC2E99-3D9A-4D75-B398-5E1FACE26F77}" dt="2025-06-05T16:31:51.582" v="108"/>
        <pc:sldMasterMkLst>
          <pc:docMk/>
          <pc:sldMasterMk cId="3777723911" sldId="2147483711"/>
        </pc:sldMasterMkLst>
        <pc:spChg chg="mod">
          <ac:chgData name="Tracey Nicholson" userId="2d9ee02c-1be0-4a68-b5f3-2777bd5801a4" providerId="ADAL" clId="{10AC2E99-3D9A-4D75-B398-5E1FACE26F77}" dt="2025-06-05T16:31:07.676" v="102"/>
          <ac:spMkLst>
            <pc:docMk/>
            <pc:sldMasterMk cId="3777723911" sldId="2147483711"/>
            <ac:spMk id="7" creationId="{D7F6259C-CA34-1745-9D8B-0878BBF4E844}"/>
          </ac:spMkLst>
        </pc:spChg>
        <pc:sldLayoutChg chg="modSp mod">
          <pc:chgData name="Tracey Nicholson" userId="2d9ee02c-1be0-4a68-b5f3-2777bd5801a4" providerId="ADAL" clId="{10AC2E99-3D9A-4D75-B398-5E1FACE26F77}" dt="2025-06-05T16:31:00.199" v="101"/>
          <pc:sldLayoutMkLst>
            <pc:docMk/>
            <pc:sldMasterMk cId="3777723911" sldId="2147483711"/>
            <pc:sldLayoutMk cId="2131820325" sldId="2147483712"/>
          </pc:sldLayoutMkLst>
          <pc:spChg chg="mod">
            <ac:chgData name="Tracey Nicholson" userId="2d9ee02c-1be0-4a68-b5f3-2777bd5801a4" providerId="ADAL" clId="{10AC2E99-3D9A-4D75-B398-5E1FACE26F77}" dt="2025-06-05T16:31:00.199" v="101"/>
            <ac:spMkLst>
              <pc:docMk/>
              <pc:sldMasterMk cId="3777723911" sldId="2147483711"/>
              <pc:sldLayoutMk cId="2131820325" sldId="2147483712"/>
              <ac:spMk id="13" creationId="{F2854136-A89C-6B11-21B1-CD09DC973333}"/>
            </ac:spMkLst>
          </pc:spChg>
        </pc:sldLayoutChg>
        <pc:sldLayoutChg chg="delSp mod">
          <pc:chgData name="Tracey Nicholson" userId="2d9ee02c-1be0-4a68-b5f3-2777bd5801a4" providerId="ADAL" clId="{10AC2E99-3D9A-4D75-B398-5E1FACE26F77}" dt="2025-06-05T16:31:45.417" v="107" actId="478"/>
          <pc:sldLayoutMkLst>
            <pc:docMk/>
            <pc:sldMasterMk cId="3777723911" sldId="2147483711"/>
            <pc:sldLayoutMk cId="2311578046" sldId="2147483734"/>
          </pc:sldLayoutMkLst>
        </pc:sldLayoutChg>
        <pc:sldLayoutChg chg="modSp mod">
          <pc:chgData name="Tracey Nicholson" userId="2d9ee02c-1be0-4a68-b5f3-2777bd5801a4" providerId="ADAL" clId="{10AC2E99-3D9A-4D75-B398-5E1FACE26F77}" dt="2025-06-05T16:31:51.582" v="108"/>
          <pc:sldLayoutMkLst>
            <pc:docMk/>
            <pc:sldMasterMk cId="3777723911" sldId="2147483711"/>
            <pc:sldLayoutMk cId="932238101" sldId="2147483744"/>
          </pc:sldLayoutMkLst>
          <pc:spChg chg="mod">
            <ac:chgData name="Tracey Nicholson" userId="2d9ee02c-1be0-4a68-b5f3-2777bd5801a4" providerId="ADAL" clId="{10AC2E99-3D9A-4D75-B398-5E1FACE26F77}" dt="2025-06-05T16:31:51.582" v="108"/>
            <ac:spMkLst>
              <pc:docMk/>
              <pc:sldMasterMk cId="3777723911" sldId="2147483711"/>
              <pc:sldLayoutMk cId="932238101" sldId="2147483744"/>
              <ac:spMk id="4" creationId="{87B209E4-E665-AF05-984E-7BBC02418BE8}"/>
            </ac:spMkLst>
          </pc:spChg>
        </pc:sldLayoutChg>
        <pc:sldLayoutChg chg="modSp mod">
          <pc:chgData name="Tracey Nicholson" userId="2d9ee02c-1be0-4a68-b5f3-2777bd5801a4" providerId="ADAL" clId="{10AC2E99-3D9A-4D75-B398-5E1FACE26F77}" dt="2025-06-05T16:31:14.312" v="103"/>
          <pc:sldLayoutMkLst>
            <pc:docMk/>
            <pc:sldMasterMk cId="3777723911" sldId="2147483711"/>
            <pc:sldLayoutMk cId="546243510" sldId="2147483749"/>
          </pc:sldLayoutMkLst>
          <pc:spChg chg="mod">
            <ac:chgData name="Tracey Nicholson" userId="2d9ee02c-1be0-4a68-b5f3-2777bd5801a4" providerId="ADAL" clId="{10AC2E99-3D9A-4D75-B398-5E1FACE26F77}" dt="2025-06-05T16:31:14.312" v="103"/>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10AC2E99-3D9A-4D75-B398-5E1FACE26F77}" dt="2025-06-05T16:31:20.715" v="104"/>
          <pc:sldLayoutMkLst>
            <pc:docMk/>
            <pc:sldMasterMk cId="3777723911" sldId="2147483711"/>
            <pc:sldLayoutMk cId="689557875" sldId="2147483768"/>
          </pc:sldLayoutMkLst>
          <pc:spChg chg="mod">
            <ac:chgData name="Tracey Nicholson" userId="2d9ee02c-1be0-4a68-b5f3-2777bd5801a4" providerId="ADAL" clId="{10AC2E99-3D9A-4D75-B398-5E1FACE26F77}" dt="2025-06-05T16:31:20.715" v="104"/>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10AC2E99-3D9A-4D75-B398-5E1FACE26F77}" dt="2025-06-05T16:31:26.718" v="105"/>
          <pc:sldLayoutMkLst>
            <pc:docMk/>
            <pc:sldMasterMk cId="3777723911" sldId="2147483711"/>
            <pc:sldLayoutMk cId="2593455616" sldId="2147483769"/>
          </pc:sldLayoutMkLst>
          <pc:spChg chg="mod">
            <ac:chgData name="Tracey Nicholson" userId="2d9ee02c-1be0-4a68-b5f3-2777bd5801a4" providerId="ADAL" clId="{10AC2E99-3D9A-4D75-B398-5E1FACE26F77}" dt="2025-06-05T16:31:26.718" v="105"/>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10AC2E99-3D9A-4D75-B398-5E1FACE26F77}" dt="2025-06-05T16:31:33.209" v="106"/>
          <pc:sldLayoutMkLst>
            <pc:docMk/>
            <pc:sldMasterMk cId="3777723911" sldId="2147483711"/>
            <pc:sldLayoutMk cId="4275450192" sldId="2147483770"/>
          </pc:sldLayoutMkLst>
          <pc:spChg chg="mod">
            <ac:chgData name="Tracey Nicholson" userId="2d9ee02c-1be0-4a68-b5f3-2777bd5801a4" providerId="ADAL" clId="{10AC2E99-3D9A-4D75-B398-5E1FACE26F77}" dt="2025-06-05T16:31:33.209" v="106"/>
            <ac:spMkLst>
              <pc:docMk/>
              <pc:sldMasterMk cId="3777723911" sldId="2147483711"/>
              <pc:sldLayoutMk cId="4275450192" sldId="2147483770"/>
              <ac:spMk id="25" creationId="{55D23079-32B8-B687-9AC6-4C4229532B81}"/>
            </ac:spMkLst>
          </pc:spChg>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dirty="0">
              <a:latin typeface="Arial Regular"/>
            </a:endParaRPr>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7" y="82349"/>
            <a:ext cx="782585" cy="782583"/>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42109" y="0"/>
            <a:ext cx="5963994" cy="431800"/>
          </a:xfrm>
          <a:prstGeom prst="rect">
            <a:avLst/>
          </a:prstGeom>
        </p:spPr>
        <p:txBody>
          <a:bodyPr vert="horz" lIns="93177" tIns="46589" rIns="93177" bIns="46589" rtlCol="0" anchor="ctr"/>
          <a:lstStyle>
            <a:lvl1pPr algn="l">
              <a:defRPr sz="1200"/>
            </a:lvl1pPr>
          </a:lstStyle>
          <a:p>
            <a:r>
              <a:rPr lang="en-US" dirty="0">
                <a:solidFill>
                  <a:schemeClr val="bg1"/>
                </a:solidFill>
                <a:latin typeface="Arial Regular"/>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B4BE-D0C6-4CB6-A4FA-45595542DFE2}" type="slidenum">
              <a:rPr lang="en-US" smtClean="0">
                <a:latin typeface="Arial Regular"/>
              </a:rPr>
              <a:t>‹#›</a:t>
            </a:fld>
            <a:endParaRPr lang="en-US" dirty="0">
              <a:latin typeface="Arial Regular"/>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2995530" y="685800"/>
            <a:ext cx="3510407" cy="1975104"/>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321288" y="2816352"/>
            <a:ext cx="5322579" cy="594360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915400"/>
            <a:ext cx="3037840" cy="317629"/>
          </a:xfrm>
          <a:prstGeom prst="rect">
            <a:avLst/>
          </a:prstGeom>
        </p:spPr>
        <p:txBody>
          <a:bodyPr vert="horz" lIns="93177" tIns="46589" rIns="93177" bIns="46589" rtlCol="0" anchor="b"/>
          <a:lstStyle>
            <a:lvl1pPr algn="r">
              <a:defRPr sz="900" b="0" i="0">
                <a:latin typeface="Helvetica" pitchFamily="2" charset="0"/>
              </a:defRPr>
            </a:lvl1pPr>
          </a:lstStyle>
          <a:p>
            <a:fld id="{A7439025-DF34-46F9-8BF3-4E94808FAC7B}" type="slidenum">
              <a:rPr lang="en-US" smtClean="0"/>
              <a:pPr/>
              <a:t>‹#›</a:t>
            </a:fld>
            <a:endParaRPr lang="en-US" dirty="0"/>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271588" y="2796250"/>
            <a:ext cx="0" cy="60198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dirty="0">
              <a:latin typeface="Arial Regular"/>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989557" y="61913"/>
            <a:ext cx="5709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400" b="0" i="0" dirty="0">
                <a:solidFill>
                  <a:schemeClr val="bg1"/>
                </a:solidFill>
                <a:latin typeface="Arial Regular"/>
                <a:cs typeface="Arial" panose="020B060402020202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262"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0.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da.gov/industry/actions-enforcement/import-alert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ccessdata.fda.gov/cms_ia/industry_16.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38101"/>
            <a:ext cx="7010400"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347854"/>
            <a:ext cx="7019635" cy="394854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31272" y="2827172"/>
            <a:ext cx="6026727" cy="18197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3200" dirty="0">
                <a:latin typeface="Arial" panose="020B0604020202020204" pitchFamily="34" charset="0"/>
                <a:cs typeface="Arial" panose="020B0604020202020204" pitchFamily="34" charset="0"/>
              </a:rPr>
              <a:t>U.S. FDA Import Operations</a:t>
            </a:r>
          </a:p>
          <a:p>
            <a:pPr marL="0" marR="0">
              <a:spcBef>
                <a:spcPts val="0"/>
              </a:spcBef>
              <a:spcAft>
                <a:spcPts val="0"/>
              </a:spcAft>
            </a:pPr>
            <a:endParaRPr lang="en-US" sz="3200" dirty="0">
              <a:effectLst/>
              <a:latin typeface="Arial" panose="020B0604020202020204" pitchFamily="34" charset="0"/>
              <a:ea typeface="Cambria" panose="02040503050406030204" pitchFamily="18"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mbria" panose="02040503050406030204" pitchFamily="18" charset="0"/>
                <a:cs typeface="Arial" panose="020B0604020202020204" pitchFamily="34" charset="0"/>
              </a:rPr>
              <a:t>Instructor Guide</a:t>
            </a:r>
          </a:p>
          <a:p>
            <a:pPr marL="0" marR="0">
              <a:spcBef>
                <a:spcPts val="0"/>
              </a:spcBef>
              <a:spcAft>
                <a:spcPts val="0"/>
              </a:spcAft>
            </a:pPr>
            <a:r>
              <a:rPr lang="en-US" sz="1100" dirty="0">
                <a:effectLst/>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6" y="320295"/>
            <a:ext cx="2441827" cy="244182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104626"/>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D650EB00-C85E-F6FD-C5DD-5BC53047C837}"/>
              </a:ext>
              <a:ext uri="{C183D7F6-B498-43B3-948B-1728B52AA6E4}">
                <adec:decorative xmlns:adec="http://schemas.microsoft.com/office/drawing/2017/decorative" val="1"/>
              </a:ext>
            </a:extLst>
          </p:cNvPr>
          <p:cNvCxnSpPr>
            <a:cxnSpLocks/>
          </p:cNvCxnSpPr>
          <p:nvPr/>
        </p:nvCxnSpPr>
        <p:spPr>
          <a:xfrm rot="5400000" flipV="1">
            <a:off x="3580627" y="1531948"/>
            <a:ext cx="0" cy="612648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B8C98DC-F148-2D5F-FBA6-252A86D78F37}"/>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31272" y="6795918"/>
            <a:ext cx="677228" cy="677228"/>
          </a:xfrm>
          <a:prstGeom prst="rect">
            <a:avLst/>
          </a:prstGeom>
        </p:spPr>
      </p:pic>
      <p:sp>
        <p:nvSpPr>
          <p:cNvPr id="9" name="TextBox 8">
            <a:extLst>
              <a:ext uri="{FF2B5EF4-FFF2-40B4-BE49-F238E27FC236}">
                <a16:creationId xmlns:a16="http://schemas.microsoft.com/office/drawing/2014/main" id="{997CF526-F67D-518E-FC7D-EC12C5370973}"/>
              </a:ext>
            </a:extLst>
          </p:cNvPr>
          <p:cNvSpPr txBox="1"/>
          <p:nvPr/>
        </p:nvSpPr>
        <p:spPr>
          <a:xfrm>
            <a:off x="1466899" y="7075238"/>
            <a:ext cx="175450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45 minutes</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90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0124-521D-2794-70D3-8C8633E4D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1D1AB-D6B2-959D-615E-51F2A54FC5FF}"/>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8EB2AA4-9B90-9988-344D-EB69B2DD89A4}"/>
              </a:ext>
            </a:extLst>
          </p:cNvPr>
          <p:cNvSpPr>
            <a:spLocks noGrp="1"/>
          </p:cNvSpPr>
          <p:nvPr>
            <p:ph type="body" idx="1"/>
          </p:nvPr>
        </p:nvSpPr>
        <p:spPr/>
        <p:txBody>
          <a:bodyPr/>
          <a:lstStyle/>
          <a:p>
            <a:r>
              <a:rPr lang="en-US" b="1" dirty="0"/>
              <a:t>Food Facility Registration and Prior Notice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F</a:t>
            </a:r>
            <a:r>
              <a:rPr lang="en-US" dirty="0"/>
              <a:t>acilities that manufacture, process, pack, distribute, receive, or hold food for consumption by humans or animals in the United States must register with the U.S. FDA. Also, the U.S. FDA must receive advance notice of each shipment of food into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Food Facility Registration applies to each firm location, not to firms and companies as a whole.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7AD4EA84-F834-7D1F-37EA-FD0008C40ACC}"/>
              </a:ext>
            </a:extLst>
          </p:cNvPr>
          <p:cNvSpPr>
            <a:spLocks noGrp="1"/>
          </p:cNvSpPr>
          <p:nvPr>
            <p:ph type="sldNum" sz="quarter" idx="5"/>
          </p:nvPr>
        </p:nvSpPr>
        <p:spPr/>
        <p:txBody>
          <a:bodyPr/>
          <a:lstStyle/>
          <a:p>
            <a:fld id="{A7439025-DF34-46F9-8BF3-4E94808FAC7B}" type="slidenum">
              <a:rPr lang="en-US" smtClean="0"/>
              <a:pPr/>
              <a:t>10</a:t>
            </a:fld>
            <a:endParaRPr lang="en-US" dirty="0"/>
          </a:p>
        </p:txBody>
      </p:sp>
      <p:pic>
        <p:nvPicPr>
          <p:cNvPr id="5" name="Picture 4">
            <a:extLst>
              <a:ext uri="{FF2B5EF4-FFF2-40B4-BE49-F238E27FC236}">
                <a16:creationId xmlns:a16="http://schemas.microsoft.com/office/drawing/2014/main" id="{1ED4C0BC-1C1C-3769-8CB8-639C85C346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pic>
        <p:nvPicPr>
          <p:cNvPr id="6" name="Picture 5">
            <a:extLst>
              <a:ext uri="{FF2B5EF4-FFF2-40B4-BE49-F238E27FC236}">
                <a16:creationId xmlns:a16="http://schemas.microsoft.com/office/drawing/2014/main" id="{48523CB5-20BE-D86F-E2B4-EDC2E5B6BF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291518"/>
            <a:ext cx="713364" cy="713364"/>
          </a:xfrm>
          <a:prstGeom prst="rect">
            <a:avLst/>
          </a:prstGeom>
        </p:spPr>
      </p:pic>
    </p:spTree>
    <p:extLst>
      <p:ext uri="{BB962C8B-B14F-4D97-AF65-F5344CB8AC3E}">
        <p14:creationId xmlns:p14="http://schemas.microsoft.com/office/powerpoint/2010/main" val="265779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Prior Notice Submission</a:t>
            </a:r>
          </a:p>
          <a:p>
            <a:endParaRPr lang="en-US" b="0" dirty="0"/>
          </a:p>
          <a:p>
            <a:r>
              <a:rPr lang="en-US" sz="1200" b="1" dirty="0"/>
              <a:t>Say: </a:t>
            </a:r>
            <a:r>
              <a:rPr lang="en-US" sz="1200" dirty="0"/>
              <a:t>Can be submitted via:</a:t>
            </a:r>
          </a:p>
          <a:p>
            <a:pPr marL="342900" indent="-342900">
              <a:buFont typeface="Arial" panose="020B0604020202020204" pitchFamily="34" charset="0"/>
              <a:buChar char="•"/>
            </a:pPr>
            <a:r>
              <a:rPr lang="en-US" sz="1200" dirty="0"/>
              <a:t>Customs and Border Protection Automated Broker Interface of the Automated Commercial Environment (ABI/ACE) </a:t>
            </a:r>
          </a:p>
          <a:p>
            <a:pPr marL="342900" indent="-342900">
              <a:buFont typeface="Arial" panose="020B0604020202020204" pitchFamily="34" charset="0"/>
              <a:buChar char="•"/>
            </a:pPr>
            <a:r>
              <a:rPr lang="en-US" sz="1200" dirty="0"/>
              <a:t>The Prior Notice System Interface (PNSI) for individuals or companies who cannot or choose not to file through Customs and Border Protection</a:t>
            </a:r>
            <a:endParaRPr lang="en-US" dirty="0"/>
          </a:p>
          <a:p>
            <a:endParaRPr lang="en-US" altLang="en-US" b="1" dirty="0"/>
          </a:p>
          <a:p>
            <a:r>
              <a:rPr lang="en-US" altLang="en-US" b="1" dirty="0"/>
              <a:t>&lt;Select Enter </a:t>
            </a:r>
            <a:r>
              <a:rPr lang="en-US" altLang="en-US" dirty="0"/>
              <a:t>to advance the slide build.&gt;</a:t>
            </a:r>
          </a:p>
          <a:p>
            <a:endParaRPr lang="en-US" altLang="en-US" b="1" dirty="0"/>
          </a:p>
          <a:p>
            <a:r>
              <a:rPr lang="en-US" altLang="en-US" b="1" dirty="0"/>
              <a:t>Read </a:t>
            </a:r>
            <a:r>
              <a:rPr lang="en-US" altLang="en-US" b="0" dirty="0"/>
              <a:t>each row of the table one-by-one.</a:t>
            </a:r>
          </a:p>
          <a:p>
            <a:endParaRPr lang="en-US" altLang="en-US" b="1" dirty="0"/>
          </a:p>
          <a:p>
            <a:endParaRPr lang="en-US" altLang="en-US" b="1" dirty="0"/>
          </a:p>
          <a:p>
            <a:endParaRPr lang="en-US" altLang="en-US" b="0" dirty="0"/>
          </a:p>
          <a:p>
            <a:endParaRPr lang="en-US" b="1"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11</a:t>
            </a:fld>
            <a:endParaRPr lang="en-US" dirty="0"/>
          </a:p>
        </p:txBody>
      </p:sp>
      <p:pic>
        <p:nvPicPr>
          <p:cNvPr id="5" name="Picture 4">
            <a:extLst>
              <a:ext uri="{FF2B5EF4-FFF2-40B4-BE49-F238E27FC236}">
                <a16:creationId xmlns:a16="http://schemas.microsoft.com/office/drawing/2014/main" id="{5267A19D-FB40-4848-CCD6-5EB11BA8B6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33278"/>
            <a:ext cx="713364" cy="713364"/>
          </a:xfrm>
          <a:prstGeom prst="rect">
            <a:avLst/>
          </a:prstGeom>
        </p:spPr>
      </p:pic>
    </p:spTree>
    <p:extLst>
      <p:ext uri="{BB962C8B-B14F-4D97-AF65-F5344CB8AC3E}">
        <p14:creationId xmlns:p14="http://schemas.microsoft.com/office/powerpoint/2010/main" val="308876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CB0E-C5D3-3073-C655-DAE0802DF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7FFC9-772B-7301-9B2C-DA30771A5512}"/>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44B8223-C284-6F44-8882-E18887AF2C4F}"/>
              </a:ext>
            </a:extLst>
          </p:cNvPr>
          <p:cNvSpPr>
            <a:spLocks noGrp="1"/>
          </p:cNvSpPr>
          <p:nvPr>
            <p:ph type="body" idx="1"/>
          </p:nvPr>
        </p:nvSpPr>
        <p:spPr/>
        <p:txBody>
          <a:bodyPr/>
          <a:lstStyle/>
          <a:p>
            <a:r>
              <a:rPr lang="en-US" b="1" dirty="0"/>
              <a:t>The Screening Process</a:t>
            </a:r>
          </a:p>
          <a:p>
            <a:endParaRPr lang="en-US" b="1" dirty="0"/>
          </a:p>
          <a:p>
            <a:r>
              <a:rPr lang="en-US" b="1" dirty="0"/>
              <a:t>Say: </a:t>
            </a:r>
            <a:r>
              <a:rPr lang="en-US" b="0" dirty="0"/>
              <a:t>U.S.</a:t>
            </a:r>
            <a:r>
              <a:rPr lang="en-US" b="1" dirty="0"/>
              <a:t> </a:t>
            </a:r>
            <a:r>
              <a:rPr lang="en-US" dirty="0"/>
              <a:t>FDA screens all imported shipments of U.S. FDA-regulated products. The review of entries is largely an automated process and is a 100% electronic screening. All entries are initially evaluated by the Predictive Risk-based Evaluation for Dynamic Import Compliance Targeting (PREDICT)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565CAB51-FD43-B5F0-A3DE-702B5EDD9384}"/>
              </a:ext>
            </a:extLst>
          </p:cNvPr>
          <p:cNvSpPr>
            <a:spLocks noGrp="1"/>
          </p:cNvSpPr>
          <p:nvPr>
            <p:ph type="sldNum" sz="quarter" idx="5"/>
          </p:nvPr>
        </p:nvSpPr>
        <p:spPr/>
        <p:txBody>
          <a:bodyPr/>
          <a:lstStyle/>
          <a:p>
            <a:fld id="{A7439025-DF34-46F9-8BF3-4E94808FAC7B}" type="slidenum">
              <a:rPr lang="en-US" smtClean="0"/>
              <a:pPr/>
              <a:t>12</a:t>
            </a:fld>
            <a:endParaRPr lang="en-US" dirty="0"/>
          </a:p>
        </p:txBody>
      </p:sp>
      <p:pic>
        <p:nvPicPr>
          <p:cNvPr id="5" name="Picture 4">
            <a:extLst>
              <a:ext uri="{FF2B5EF4-FFF2-40B4-BE49-F238E27FC236}">
                <a16:creationId xmlns:a16="http://schemas.microsoft.com/office/drawing/2014/main" id="{8D77146F-FDD7-74E2-4AC8-588438EDC8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335836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23C3B-747B-ACC4-8BFF-3412ACABA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1CC9E-2947-A3A4-916D-7C1E165A10D0}"/>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0F302B1-40E3-335C-814B-7864E5FDCA54}"/>
              </a:ext>
            </a:extLst>
          </p:cNvPr>
          <p:cNvSpPr>
            <a:spLocks noGrp="1"/>
          </p:cNvSpPr>
          <p:nvPr>
            <p:ph type="body" idx="1"/>
          </p:nvPr>
        </p:nvSpPr>
        <p:spPr/>
        <p:txBody>
          <a:bodyPr/>
          <a:lstStyle/>
          <a:p>
            <a:r>
              <a:rPr lang="en-US" b="1" dirty="0"/>
              <a:t>Entry Review</a:t>
            </a:r>
          </a:p>
          <a:p>
            <a:endParaRPr lang="en-US" b="1" dirty="0"/>
          </a:p>
          <a:p>
            <a:r>
              <a:rPr lang="en-US" b="1" dirty="0"/>
              <a:t>Say: </a:t>
            </a:r>
            <a:r>
              <a:rPr lang="en-US" dirty="0"/>
              <a:t>If an entry has been designated during PREDICT screening to undergo further review, the entry is </a:t>
            </a:r>
            <a:r>
              <a:rPr lang="en-US" b="0" dirty="0"/>
              <a:t>reviewed for compliance with regulatory requirements. Admissibility decisions are made after assessing information from multiple sources, including databases, compliance history, work plans, assignments,</a:t>
            </a:r>
            <a:r>
              <a:rPr lang="en-US" b="0" strike="noStrike" dirty="0"/>
              <a:t> </a:t>
            </a:r>
            <a:r>
              <a:rPr lang="en-US" b="0" dirty="0"/>
              <a:t>import alerts, and PREDICT screening results.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21C65EB4-E0FB-7386-BFD3-4CAA43E0C0FB}"/>
              </a:ext>
            </a:extLst>
          </p:cNvPr>
          <p:cNvSpPr>
            <a:spLocks noGrp="1"/>
          </p:cNvSpPr>
          <p:nvPr>
            <p:ph type="sldNum" sz="quarter" idx="5"/>
          </p:nvPr>
        </p:nvSpPr>
        <p:spPr/>
        <p:txBody>
          <a:bodyPr/>
          <a:lstStyle/>
          <a:p>
            <a:fld id="{A7439025-DF34-46F9-8BF3-4E94808FAC7B}" type="slidenum">
              <a:rPr lang="en-US" smtClean="0"/>
              <a:pPr/>
              <a:t>13</a:t>
            </a:fld>
            <a:endParaRPr lang="en-US" dirty="0"/>
          </a:p>
        </p:txBody>
      </p:sp>
      <p:pic>
        <p:nvPicPr>
          <p:cNvPr id="5" name="Picture 4">
            <a:extLst>
              <a:ext uri="{FF2B5EF4-FFF2-40B4-BE49-F238E27FC236}">
                <a16:creationId xmlns:a16="http://schemas.microsoft.com/office/drawing/2014/main" id="{643492D4-9B48-31B5-2A9A-9B481AEFE1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384338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Examination and Sampling </a:t>
            </a:r>
          </a:p>
          <a:p>
            <a:endParaRPr lang="en-US" b="1" dirty="0"/>
          </a:p>
          <a:p>
            <a:r>
              <a:rPr lang="en-US" b="1" dirty="0"/>
              <a:t>Say: </a:t>
            </a:r>
            <a:r>
              <a:rPr lang="en-US" b="0" dirty="0"/>
              <a:t>U.S. FDA field personnel are trained in examination, sampling techniques, and laboratory analysis. They are looking for non-compliance with regulations, including: </a:t>
            </a:r>
          </a:p>
          <a:p>
            <a:pPr marL="171450" indent="-171450">
              <a:buFont typeface="Arial" panose="020B0604020202020204" pitchFamily="34" charset="0"/>
              <a:buChar char="•"/>
            </a:pPr>
            <a:r>
              <a:rPr lang="en-US" b="0" dirty="0"/>
              <a:t>Filth</a:t>
            </a:r>
          </a:p>
          <a:p>
            <a:pPr marL="171450" indent="-171450">
              <a:buFont typeface="Arial" panose="020B0604020202020204" pitchFamily="34" charset="0"/>
              <a:buChar char="•"/>
            </a:pPr>
            <a:r>
              <a:rPr lang="en-US" b="0" dirty="0"/>
              <a:t>Pathogens, including Salmonella</a:t>
            </a:r>
          </a:p>
          <a:p>
            <a:pPr marL="171450" indent="-171450">
              <a:buFont typeface="Arial" panose="020B0604020202020204" pitchFamily="34" charset="0"/>
              <a:buChar char="•"/>
            </a:pPr>
            <a:r>
              <a:rPr lang="en-US" b="0" dirty="0"/>
              <a:t>Decomposition</a:t>
            </a:r>
          </a:p>
          <a:p>
            <a:pPr marL="171450" indent="-171450">
              <a:buFont typeface="Arial" panose="020B0604020202020204" pitchFamily="34" charset="0"/>
              <a:buChar char="•"/>
            </a:pPr>
            <a:r>
              <a:rPr lang="en-US" b="0" dirty="0"/>
              <a:t>Package labeling issues</a:t>
            </a:r>
          </a:p>
          <a:p>
            <a:pPr marL="171450" indent="-171450">
              <a:buFont typeface="Arial" panose="020B0604020202020204" pitchFamily="34" charset="0"/>
              <a:buChar char="•"/>
            </a:pPr>
            <a:r>
              <a:rPr lang="en-US" b="0" dirty="0"/>
              <a:t>Residues of animal drugs (from </a:t>
            </a:r>
            <a:r>
              <a:rPr lang="en-US" dirty="0"/>
              <a:t>either </a:t>
            </a:r>
            <a:r>
              <a:rPr lang="en-US" b="0" dirty="0"/>
              <a:t>use of unapproved drugs or misuse of approved drugs), food additives, pesticides and environmental chemicals</a:t>
            </a:r>
          </a:p>
          <a:p>
            <a:pPr marL="171450" indent="-171450">
              <a:buFont typeface="Arial" panose="020B0604020202020204" pitchFamily="34" charset="0"/>
              <a:buChar char="•"/>
            </a:pPr>
            <a:r>
              <a:rPr lang="en-US" b="0" dirty="0"/>
              <a:t>Economic fraud, including species substitutions and product short weighting</a:t>
            </a:r>
          </a:p>
          <a:p>
            <a:pPr marL="171450" indent="-171450">
              <a:buFont typeface="Arial" panose="020B0604020202020204" pitchFamily="34" charset="0"/>
              <a:buChar char="•"/>
            </a:pPr>
            <a:endParaRPr lang="en-US" b="1" dirty="0"/>
          </a:p>
          <a:p>
            <a:r>
              <a:rPr lang="en-US" b="1" dirty="0"/>
              <a:t>Provide additional examples </a:t>
            </a:r>
            <a:r>
              <a:rPr lang="en-US" dirty="0"/>
              <a:t>as needed.</a:t>
            </a:r>
          </a:p>
        </p:txBody>
      </p:sp>
      <p:sp>
        <p:nvSpPr>
          <p:cNvPr id="4" name="Slide Number Placeholder 3"/>
          <p:cNvSpPr>
            <a:spLocks noGrp="1"/>
          </p:cNvSpPr>
          <p:nvPr>
            <p:ph type="sldNum" sz="quarter" idx="5"/>
          </p:nvPr>
        </p:nvSpPr>
        <p:spPr/>
        <p:txBody>
          <a:bodyPr/>
          <a:lstStyle/>
          <a:p>
            <a:fld id="{A7439025-DF34-46F9-8BF3-4E94808FAC7B}" type="slidenum">
              <a:rPr lang="en-US" smtClean="0"/>
              <a:pPr/>
              <a:t>14</a:t>
            </a:fld>
            <a:endParaRPr lang="en-US" dirty="0"/>
          </a:p>
        </p:txBody>
      </p:sp>
      <p:pic>
        <p:nvPicPr>
          <p:cNvPr id="5" name="Picture 4">
            <a:extLst>
              <a:ext uri="{FF2B5EF4-FFF2-40B4-BE49-F238E27FC236}">
                <a16:creationId xmlns:a16="http://schemas.microsoft.com/office/drawing/2014/main" id="{703F265B-476D-54BB-573C-8D61E33D5F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1439040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FDB18-8164-0A1A-1756-665B1ACC9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C2DC7-A0F8-69B1-1CA4-C76E1B8B6B75}"/>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4F73C35-6C0E-0B8E-BEAC-6958FF1B863E}"/>
              </a:ext>
            </a:extLst>
          </p:cNvPr>
          <p:cNvSpPr>
            <a:spLocks noGrp="1"/>
          </p:cNvSpPr>
          <p:nvPr>
            <p:ph type="body" idx="1"/>
          </p:nvPr>
        </p:nvSpPr>
        <p:spPr/>
        <p:txBody>
          <a:bodyPr/>
          <a:lstStyle/>
          <a:p>
            <a:r>
              <a:rPr lang="en-US" b="1" dirty="0"/>
              <a:t>Shared Responsibility</a:t>
            </a:r>
          </a:p>
          <a:p>
            <a:endParaRPr lang="en-US" b="1" dirty="0"/>
          </a:p>
          <a:p>
            <a:r>
              <a:rPr lang="en-US" b="1" dirty="0"/>
              <a:t>Read</a:t>
            </a:r>
            <a:r>
              <a:rPr lang="en-US" b="0" dirty="0"/>
              <a:t> the statement on the slide and elicit discussion from the group about what it means to share responsibility.</a:t>
            </a:r>
          </a:p>
          <a:p>
            <a:endParaRPr lang="en-US" b="0" dirty="0"/>
          </a:p>
          <a:p>
            <a:endParaRPr lang="en-US" b="1" dirty="0"/>
          </a:p>
        </p:txBody>
      </p:sp>
      <p:sp>
        <p:nvSpPr>
          <p:cNvPr id="4" name="Slide Number Placeholder 3">
            <a:extLst>
              <a:ext uri="{FF2B5EF4-FFF2-40B4-BE49-F238E27FC236}">
                <a16:creationId xmlns:a16="http://schemas.microsoft.com/office/drawing/2014/main" id="{F23D374E-3DB0-A1D1-E639-3FF76268EAAD}"/>
              </a:ext>
            </a:extLst>
          </p:cNvPr>
          <p:cNvSpPr>
            <a:spLocks noGrp="1"/>
          </p:cNvSpPr>
          <p:nvPr>
            <p:ph type="sldNum" sz="quarter" idx="5"/>
          </p:nvPr>
        </p:nvSpPr>
        <p:spPr/>
        <p:txBody>
          <a:bodyPr/>
          <a:lstStyle/>
          <a:p>
            <a:fld id="{A7439025-DF34-46F9-8BF3-4E94808FAC7B}" type="slidenum">
              <a:rPr lang="en-US" smtClean="0"/>
              <a:pPr/>
              <a:t>15</a:t>
            </a:fld>
            <a:endParaRPr lang="en-US" dirty="0"/>
          </a:p>
        </p:txBody>
      </p:sp>
    </p:spTree>
    <p:extLst>
      <p:ext uri="{BB962C8B-B14F-4D97-AF65-F5344CB8AC3E}">
        <p14:creationId xmlns:p14="http://schemas.microsoft.com/office/powerpoint/2010/main" val="266319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a:xfrm>
            <a:off x="1321288" y="2816352"/>
            <a:ext cx="5322579" cy="6254496"/>
          </a:xfrm>
        </p:spPr>
        <p:txBody>
          <a:bodyPr/>
          <a:lstStyle/>
          <a:p>
            <a:r>
              <a:rPr lang="en-US" b="1" dirty="0"/>
              <a:t>Product Detention and Import Refusal </a:t>
            </a:r>
            <a:endParaRPr lang="en-US" altLang="en-US" b="1" dirty="0">
              <a:cs typeface="Arial" panose="020B0604020202020204" pitchFamily="34" charset="0"/>
            </a:endParaRPr>
          </a:p>
          <a:p>
            <a:pPr marL="0" marR="0" lvl="0" indent="0" algn="l" defTabSz="914400" rtl="0" eaLnBrk="1" fontAlgn="auto" latinLnBrk="0" hangingPunct="1">
              <a:buClrTx/>
              <a:buSzTx/>
              <a:buFontTx/>
              <a:buNone/>
              <a:tabLst/>
              <a:defRPr/>
            </a:pPr>
            <a:endParaRPr lang="en-US" altLang="en-US" b="1" dirty="0">
              <a:cs typeface="Arial" panose="020B0604020202020204" pitchFamily="34" charset="0"/>
            </a:endParaRPr>
          </a:p>
          <a:p>
            <a:pPr marL="0" marR="0" lvl="0" indent="0" algn="l" defTabSz="914400" rtl="0" eaLnBrk="1" fontAlgn="auto" latinLnBrk="0" hangingPunct="1">
              <a:buClrTx/>
              <a:buSzTx/>
              <a:buFontTx/>
              <a:buNone/>
              <a:tabLst/>
              <a:defRPr/>
            </a:pPr>
            <a:r>
              <a:rPr lang="en-US" altLang="en-US" b="1" dirty="0">
                <a:cs typeface="Arial" panose="020B0604020202020204" pitchFamily="34" charset="0"/>
              </a:rPr>
              <a:t>Say: </a:t>
            </a:r>
            <a:r>
              <a:rPr lang="en-US" altLang="en-US" dirty="0">
                <a:cs typeface="Arial" panose="020B0604020202020204" pitchFamily="34" charset="0"/>
              </a:rPr>
              <a:t>When entry reviewers forward requests for detention to the U.S. FDA Compliance Branch the product goes through further review.</a:t>
            </a:r>
            <a:r>
              <a:rPr lang="en-US" altLang="en-US" dirty="0"/>
              <a:t> </a:t>
            </a:r>
            <a:endParaRPr lang="en-US" dirty="0"/>
          </a:p>
          <a:p>
            <a:r>
              <a:rPr lang="en-US" dirty="0"/>
              <a:t>The Federal Food, Drug, &amp; Cosmetic Act gives FDA the authority to refuse products that appear to be in violation of FDA laws and regulations. This is known as the “appearance standard”.</a:t>
            </a:r>
          </a:p>
          <a:p>
            <a:r>
              <a:rPr lang="en-US" dirty="0"/>
              <a:t>If products in the shipment violate or appear to violate U.S. FDA laws and regulations, based on the results from examination, or sampling and testing, U.S. FDA detains the shipment. Notice of U.S. FDA Action is sent to importer, consignee, and filer:</a:t>
            </a:r>
          </a:p>
          <a:p>
            <a:pPr marL="347472" indent="-230188">
              <a:spcBef>
                <a:spcPts val="3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Indicates U.S. FDA's assertion that the articles are subject to refusal</a:t>
            </a:r>
          </a:p>
          <a:p>
            <a:pPr marL="347472" indent="-230188">
              <a:spcBef>
                <a:spcPts val="300"/>
              </a:spcBef>
              <a:buFont typeface="Arial" panose="020B0604020202020204" pitchFamily="34" charset="0"/>
              <a:buChar char="•"/>
              <a:defRPr/>
            </a:pPr>
            <a:r>
              <a:rPr lang="en-US" dirty="0">
                <a:latin typeface="Arial" panose="020B0604020202020204" pitchFamily="34" charset="0"/>
                <a:cs typeface="Arial" panose="020B0604020202020204" pitchFamily="34" charset="0"/>
              </a:rPr>
              <a:t>Reason(s) why</a:t>
            </a:r>
          </a:p>
          <a:p>
            <a:pPr marL="347472" indent="-230188">
              <a:spcBef>
                <a:spcPts val="300"/>
              </a:spcBef>
              <a:buFont typeface="Arial" panose="020B0604020202020204" pitchFamily="34" charset="0"/>
              <a:buChar char="•"/>
              <a:defRPr/>
            </a:pPr>
            <a:r>
              <a:rPr lang="en-US" dirty="0">
                <a:latin typeface="Arial" panose="020B0604020202020204" pitchFamily="34" charset="0"/>
                <a:cs typeface="Arial" panose="020B0604020202020204" pitchFamily="34" charset="0"/>
              </a:rPr>
              <a:t>Right to provide testimony (evidence)</a:t>
            </a:r>
          </a:p>
          <a:p>
            <a:pPr marL="347472" indent="-230188">
              <a:spcBef>
                <a:spcPts val="3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Timeframe for response</a:t>
            </a:r>
          </a:p>
          <a:p>
            <a:pPr marL="347472" indent="-230188">
              <a:spcBef>
                <a:spcPts val="3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Contact name/number</a:t>
            </a:r>
          </a:p>
          <a:p>
            <a:pPr marL="347472" indent="-230188">
              <a:spcBef>
                <a:spcPts val="300"/>
              </a:spcBef>
              <a:buFont typeface="Arial" panose="020B0604020202020204" pitchFamily="34" charset="0"/>
              <a:buChar char="•"/>
              <a:defRPr/>
            </a:pPr>
            <a:endParaRPr lang="en-US" dirty="0"/>
          </a:p>
          <a:p>
            <a:r>
              <a:rPr lang="en-US" dirty="0"/>
              <a:t>Importer has the right to submit an application to FDA requesting permission to re-label or recondition the product in an attempt to bring it into compliance. The reconditioning plan should include a detailed summary of how the product will be brought into compliance to give the FDA confidence that the identified issues has been resolved. </a:t>
            </a:r>
          </a:p>
          <a:p>
            <a:endParaRPr lang="en-US" dirty="0"/>
          </a:p>
          <a:p>
            <a:r>
              <a:rPr lang="en-US" dirty="0"/>
              <a:t>For example, if the application is denied or if the issue is not resolved, the imported entry will be refused. Notice of U.S. FDA Action and Refusal of Admission is issued to importer. Refused product must be destroyed unless exported back within 90 days.</a:t>
            </a:r>
          </a:p>
          <a:p>
            <a:pPr marL="0" lvl="1"/>
            <a:r>
              <a:rPr lang="en-US" dirty="0"/>
              <a:t>U.S. FDA has authority to seize product if certain criteria have been met.</a:t>
            </a:r>
          </a:p>
          <a:p>
            <a:pPr marL="0" indent="0">
              <a:spcAft>
                <a:spcPts val="600"/>
              </a:spcAft>
              <a:buFont typeface="Arial" panose="020B0604020202020204" pitchFamily="34" charset="0"/>
              <a:buNone/>
            </a:pPr>
            <a:r>
              <a:rPr lang="en-US" sz="1200" b="0" dirty="0"/>
              <a:t>The purpose of product detention and import refusal is to prevent potential violative products from being distributed into the United States. </a:t>
            </a:r>
            <a:r>
              <a:rPr lang="en-US" b="0" dirty="0"/>
              <a:t>The responsibility is on the importer to prove the product is in compliance before it can be released.</a:t>
            </a:r>
            <a:endParaRPr lang="en-US" sz="1200" b="0" dirty="0"/>
          </a:p>
          <a:p>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16</a:t>
            </a:fld>
            <a:endParaRPr lang="en-US" dirty="0"/>
          </a:p>
        </p:txBody>
      </p:sp>
      <p:pic>
        <p:nvPicPr>
          <p:cNvPr id="5" name="Picture 4">
            <a:extLst>
              <a:ext uri="{FF2B5EF4-FFF2-40B4-BE49-F238E27FC236}">
                <a16:creationId xmlns:a16="http://schemas.microsoft.com/office/drawing/2014/main" id="{769B1F4E-5A40-AD64-9D2F-B73B73DC4C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154697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Import Alerts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If the product is refused due to violation of FDA laws and regulations, the firm and its product are placed on an import alert.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mj-lt"/>
              <a:buNone/>
            </a:pPr>
            <a:r>
              <a:rPr lang="en-US" dirty="0"/>
              <a:t>See the U.S. FDA website </a:t>
            </a:r>
            <a:r>
              <a:rPr lang="en-US" b="1" dirty="0"/>
              <a:t>Import Alerts </a:t>
            </a:r>
            <a:r>
              <a:rPr lang="en-US" dirty="0"/>
              <a:t>for lots of information.</a:t>
            </a:r>
          </a:p>
          <a:p>
            <a:pPr marL="0" indent="0">
              <a:buFont typeface="+mj-lt"/>
              <a:buNone/>
            </a:pPr>
            <a:endParaRPr lang="en-US" dirty="0"/>
          </a:p>
          <a:p>
            <a:pPr marL="0" indent="0">
              <a:buFont typeface="+mj-lt"/>
              <a:buNone/>
            </a:pPr>
            <a:r>
              <a:rPr lang="en-US" b="1" dirty="0"/>
              <a:t>Say: </a:t>
            </a:r>
            <a:r>
              <a:rPr lang="en-US" dirty="0"/>
              <a:t>Each import alert includes a listing section that provides specific firm and product combinations that are either subject to or exempt from Detention Without Physical Examination. There are three Listing categories:</a:t>
            </a:r>
          </a:p>
          <a:p>
            <a:pPr marL="0" indent="0">
              <a:buFont typeface="+mj-lt"/>
              <a:buNone/>
            </a:pPr>
            <a:endParaRPr lang="en-US" b="1" dirty="0"/>
          </a:p>
          <a:p>
            <a:pPr marL="0" indent="0">
              <a:buFont typeface="+mj-lt"/>
              <a:buNone/>
            </a:pPr>
            <a:r>
              <a:rPr lang="en-US" dirty="0"/>
              <a:t>&lt;</a:t>
            </a:r>
            <a:r>
              <a:rPr lang="en-US" b="1" dirty="0"/>
              <a:t>Select</a:t>
            </a:r>
            <a:r>
              <a:rPr lang="en-US" dirty="0"/>
              <a:t> </a:t>
            </a:r>
            <a:r>
              <a:rPr lang="en-US" b="1" dirty="0"/>
              <a:t>Enter</a:t>
            </a:r>
            <a:r>
              <a:rPr lang="en-US" dirty="0"/>
              <a:t> to advance the slide build.&gt;</a:t>
            </a:r>
          </a:p>
          <a:p>
            <a:pPr marL="0" indent="0">
              <a:buFont typeface="+mj-lt"/>
              <a:buNone/>
            </a:pPr>
            <a:r>
              <a:rPr lang="en-US" b="1" dirty="0"/>
              <a:t>Read</a:t>
            </a:r>
            <a:r>
              <a:rPr lang="en-US" dirty="0"/>
              <a:t> the information for the Red List</a:t>
            </a:r>
          </a:p>
          <a:p>
            <a:pPr marL="0" indent="0">
              <a:buFont typeface="+mj-lt"/>
              <a:buNone/>
            </a:pPr>
            <a:r>
              <a:rPr lang="en-US" dirty="0"/>
              <a:t> </a:t>
            </a:r>
          </a:p>
          <a:p>
            <a:pPr marL="0" indent="0">
              <a:buFont typeface="+mj-lt"/>
              <a:buNone/>
            </a:pPr>
            <a:r>
              <a:rPr lang="en-US" dirty="0"/>
              <a:t>&lt;</a:t>
            </a:r>
            <a:r>
              <a:rPr lang="en-US" b="1" dirty="0"/>
              <a:t>Select</a:t>
            </a:r>
            <a:r>
              <a:rPr lang="en-US" dirty="0"/>
              <a:t> </a:t>
            </a:r>
            <a:r>
              <a:rPr lang="en-US" b="1" dirty="0"/>
              <a:t>Enter</a:t>
            </a:r>
            <a:r>
              <a:rPr lang="en-US" dirty="0"/>
              <a:t> to advance the slide build.&gt;</a:t>
            </a:r>
          </a:p>
          <a:p>
            <a:pPr marL="0" indent="0">
              <a:buFont typeface="+mj-lt"/>
              <a:buNone/>
            </a:pPr>
            <a:r>
              <a:rPr lang="en-US" b="1" dirty="0"/>
              <a:t>Read</a:t>
            </a:r>
            <a:r>
              <a:rPr lang="en-US" dirty="0"/>
              <a:t> the information for the Yellow List</a:t>
            </a:r>
          </a:p>
          <a:p>
            <a:pPr marL="0" indent="0">
              <a:buFont typeface="+mj-lt"/>
              <a:buNone/>
            </a:pPr>
            <a:endParaRPr lang="en-US" dirty="0"/>
          </a:p>
          <a:p>
            <a:r>
              <a:rPr lang="en-US" b="1" dirty="0"/>
              <a:t>Say: </a:t>
            </a:r>
            <a:r>
              <a:rPr lang="en-US" dirty="0"/>
              <a:t>Currently, there are no Import Alerts for seafood products with the Yellow List.</a:t>
            </a:r>
          </a:p>
          <a:p>
            <a:endParaRPr lang="en-US" dirty="0"/>
          </a:p>
          <a:p>
            <a:pPr marL="0" indent="0">
              <a:buFont typeface="+mj-lt"/>
              <a:buNone/>
            </a:pPr>
            <a:r>
              <a:rPr lang="en-US" dirty="0"/>
              <a:t>&lt;</a:t>
            </a:r>
            <a:r>
              <a:rPr lang="en-US" b="1" dirty="0"/>
              <a:t>Select</a:t>
            </a:r>
            <a:r>
              <a:rPr lang="en-US" dirty="0"/>
              <a:t> </a:t>
            </a:r>
            <a:r>
              <a:rPr lang="en-US" b="1" dirty="0"/>
              <a:t>Enter</a:t>
            </a:r>
            <a:r>
              <a:rPr lang="en-US" dirty="0"/>
              <a:t> to advance the slide build.&gt;</a:t>
            </a:r>
          </a:p>
          <a:p>
            <a:pPr marL="0" indent="0">
              <a:buFont typeface="+mj-lt"/>
              <a:buNone/>
            </a:pPr>
            <a:r>
              <a:rPr lang="en-US" b="1" dirty="0"/>
              <a:t>Read</a:t>
            </a:r>
            <a:r>
              <a:rPr lang="en-US" dirty="0"/>
              <a:t> the information for the Green List</a:t>
            </a:r>
          </a:p>
          <a:p>
            <a:pPr marL="0" indent="0">
              <a:buFont typeface="+mj-lt"/>
              <a:buNone/>
            </a:pPr>
            <a:endParaRPr lang="en-US" dirty="0"/>
          </a:p>
          <a:p>
            <a:pPr>
              <a:defRPr/>
            </a:pPr>
            <a:r>
              <a:rPr lang="en-US" dirty="0"/>
              <a:t>&lt;</a:t>
            </a:r>
            <a:r>
              <a:rPr lang="en-US" b="1" dirty="0"/>
              <a:t>Select</a:t>
            </a:r>
            <a:r>
              <a:rPr lang="en-US" dirty="0"/>
              <a:t> </a:t>
            </a:r>
            <a:r>
              <a:rPr lang="en-US" b="1" dirty="0"/>
              <a:t>Enter</a:t>
            </a:r>
            <a:r>
              <a:rPr lang="en-US" dirty="0"/>
              <a:t> to advance the slide build.&gt;</a:t>
            </a:r>
          </a:p>
          <a:p>
            <a:pPr lvl="0">
              <a:defRPr/>
            </a:pPr>
            <a:r>
              <a:rPr lang="en-US" b="1" dirty="0"/>
              <a:t>Say: </a:t>
            </a:r>
            <a:r>
              <a:rPr lang="en-US" dirty="0"/>
              <a:t>There are 2 types of Import Alerts:</a:t>
            </a:r>
          </a:p>
          <a:p>
            <a:pPr marL="285750" lvl="0" indent="-171450">
              <a:buFont typeface="Arial" panose="020B0604020202020204" pitchFamily="34" charset="0"/>
              <a:buChar char="•"/>
              <a:defRPr/>
            </a:pPr>
            <a:r>
              <a:rPr lang="en-US" dirty="0"/>
              <a:t>Country-wide may include the entire country or a region in the country. These import alerts are implemented when there is a recurring and unresolved issue with product from a specific country.</a:t>
            </a:r>
          </a:p>
          <a:p>
            <a:pPr marL="285750" indent="-171450">
              <a:buFont typeface="Arial" panose="020B0604020202020204" pitchFamily="34" charset="0"/>
              <a:buChar char="•"/>
            </a:pPr>
            <a:r>
              <a:rPr lang="en-US" dirty="0"/>
              <a:t>Firm alert is for a specific manufacturer and product. These import alerts are often related to a refused entry.</a:t>
            </a:r>
          </a:p>
          <a:p>
            <a:pPr marL="0" indent="0">
              <a:buFont typeface="+mj-lt"/>
              <a:buNone/>
            </a:pPr>
            <a:endParaRPr lang="en-US" dirty="0"/>
          </a:p>
          <a:p>
            <a:r>
              <a:rPr lang="en-US" b="1" dirty="0"/>
              <a:t>Demonstrate</a:t>
            </a:r>
            <a:r>
              <a:rPr lang="en-US" dirty="0"/>
              <a:t> opening the </a:t>
            </a:r>
            <a:r>
              <a:rPr lang="en-US" dirty="0">
                <a:hlinkClick r:id="rId3"/>
              </a:rPr>
              <a:t>Import Alerts | FDA</a:t>
            </a:r>
            <a:r>
              <a:rPr lang="en-US" dirty="0"/>
              <a:t> website as time allows. </a:t>
            </a:r>
          </a:p>
          <a:p>
            <a:pPr marL="0" indent="0">
              <a:buFont typeface="+mj-lt"/>
              <a:buNone/>
            </a:pPr>
            <a:endParaRPr lang="en-US" dirty="0"/>
          </a:p>
          <a:p>
            <a:pPr marL="0" indent="0">
              <a:buFont typeface="+mj-lt"/>
              <a:buNone/>
            </a:pPr>
            <a:endParaRPr lang="en-US" dirty="0"/>
          </a:p>
          <a:p>
            <a:pPr marL="0" indent="0">
              <a:buFont typeface="+mj-lt"/>
              <a:buNone/>
            </a:pPr>
            <a:endParaRPr lang="en-US"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17</a:t>
            </a:fld>
            <a:endParaRPr lang="en-US" dirty="0"/>
          </a:p>
        </p:txBody>
      </p:sp>
      <p:pic>
        <p:nvPicPr>
          <p:cNvPr id="5" name="Picture 4">
            <a:extLst>
              <a:ext uri="{FF2B5EF4-FFF2-40B4-BE49-F238E27FC236}">
                <a16:creationId xmlns:a16="http://schemas.microsoft.com/office/drawing/2014/main" id="{1243EB75-27B9-264C-ADD1-C800E04680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pic>
        <p:nvPicPr>
          <p:cNvPr id="6" name="Picture 5">
            <a:extLst>
              <a:ext uri="{FF2B5EF4-FFF2-40B4-BE49-F238E27FC236}">
                <a16:creationId xmlns:a16="http://schemas.microsoft.com/office/drawing/2014/main" id="{B84F5E06-3FE9-07BB-D64B-A525B3A1C1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044375"/>
            <a:ext cx="713364" cy="713364"/>
          </a:xfrm>
          <a:prstGeom prst="rect">
            <a:avLst/>
          </a:prstGeom>
        </p:spPr>
      </p:pic>
      <p:pic>
        <p:nvPicPr>
          <p:cNvPr id="7" name="Picture 6">
            <a:extLst>
              <a:ext uri="{FF2B5EF4-FFF2-40B4-BE49-F238E27FC236}">
                <a16:creationId xmlns:a16="http://schemas.microsoft.com/office/drawing/2014/main" id="{478B01C7-CC84-2996-1EBF-05F7BEC624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5849117"/>
            <a:ext cx="713364" cy="713364"/>
          </a:xfrm>
          <a:prstGeom prst="rect">
            <a:avLst/>
          </a:prstGeom>
        </p:spPr>
      </p:pic>
      <p:pic>
        <p:nvPicPr>
          <p:cNvPr id="8" name="Picture 7">
            <a:extLst>
              <a:ext uri="{FF2B5EF4-FFF2-40B4-BE49-F238E27FC236}">
                <a16:creationId xmlns:a16="http://schemas.microsoft.com/office/drawing/2014/main" id="{A1E7405D-B7F6-183D-159E-F4D3321F792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7297177"/>
            <a:ext cx="713364" cy="713364"/>
          </a:xfrm>
          <a:prstGeom prst="rect">
            <a:avLst/>
          </a:prstGeom>
        </p:spPr>
      </p:pic>
    </p:spTree>
    <p:extLst>
      <p:ext uri="{BB962C8B-B14F-4D97-AF65-F5344CB8AC3E}">
        <p14:creationId xmlns:p14="http://schemas.microsoft.com/office/powerpoint/2010/main" val="203859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a:xfrm>
            <a:off x="1321288" y="2816351"/>
            <a:ext cx="5322579" cy="62087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Fishery and Seafood Import Alerts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Say: </a:t>
            </a:r>
            <a:r>
              <a:rPr lang="en-US" dirty="0">
                <a:cs typeface="Calibri"/>
              </a:rPr>
              <a:t>This is the U.S. FDA website for Import Alerts. </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Point out </a:t>
            </a:r>
            <a:r>
              <a:rPr lang="en-US" dirty="0">
                <a:cs typeface="Calibri"/>
              </a:rPr>
              <a:t>relevant parts of the website on the screen or alternatively, demonstrate bringing up the website here: </a:t>
            </a:r>
            <a:r>
              <a:rPr lang="en-US" sz="1200" dirty="0">
                <a:hlinkClick r:id="rId3"/>
              </a:rPr>
              <a:t>https://www.accessdata.fda.gov/cms_ia/industry_16.html</a:t>
            </a:r>
            <a:r>
              <a:rPr lang="en-US" sz="1200" dirty="0"/>
              <a:t> </a:t>
            </a:r>
            <a:r>
              <a:rPr lang="en-US" dirty="0">
                <a:cs typeface="Calibri"/>
              </a:rPr>
              <a:t>to show the latest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time allows, </a:t>
            </a:r>
            <a:r>
              <a:rPr lang="en-US" dirty="0">
                <a:cs typeface="Calibri"/>
              </a:rPr>
              <a:t>direct attention to s</a:t>
            </a:r>
            <a:r>
              <a:rPr lang="en-US" dirty="0"/>
              <a:t>ome of the more common Import Alerts for Aquaculture Products:</a:t>
            </a:r>
          </a:p>
          <a:p>
            <a:pPr marL="347472" lvl="1" indent="-230188">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DWPE 16-124 – This applies to firms when an entry is found adulterated with residues of unapproved animal drugs or residues of </a:t>
            </a:r>
            <a:r>
              <a:rPr lang="en-US" strike="noStrike" dirty="0">
                <a:latin typeface="Arial" panose="020B0604020202020204" pitchFamily="34" charset="0"/>
                <a:cs typeface="Arial" panose="020B0604020202020204" pitchFamily="34" charset="0"/>
              </a:rPr>
              <a:t>approved animal drugs </a:t>
            </a:r>
            <a:r>
              <a:rPr lang="en-US" dirty="0">
                <a:latin typeface="Arial" panose="020B0604020202020204" pitchFamily="34" charset="0"/>
                <a:cs typeface="Arial" panose="020B0604020202020204" pitchFamily="34" charset="0"/>
              </a:rPr>
              <a:t>that </a:t>
            </a:r>
            <a:r>
              <a:rPr lang="en-US" strike="noStrike" dirty="0">
                <a:latin typeface="Arial" panose="020B0604020202020204" pitchFamily="34" charset="0"/>
                <a:cs typeface="Arial" panose="020B0604020202020204" pitchFamily="34" charset="0"/>
              </a:rPr>
              <a:t>exceed established tolerances. </a:t>
            </a:r>
          </a:p>
          <a:p>
            <a:pPr marL="347472" lvl="1" indent="-230188">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DWPE 16-127 – This import alert was developed for chloramphenicol, a commonly detected unapproved animal drug. Chloramphenicol is a broad-spectrum antibiotic that is not approved for use in food-producing animals and prohibited from extra-label uses in food producing animals.</a:t>
            </a:r>
          </a:p>
          <a:p>
            <a:pPr marL="347472" lvl="1" indent="-230188">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DWPE 16-129 – This is another import alert that was developed for nitrofurans, another commonly detected unapproved animal drug. Drugs from Nitrofuran class are a broad-spectrum antibiotic that is not approved for use in food-producing animals and can be used to fight bacterial infections in humans and animals.</a:t>
            </a:r>
          </a:p>
          <a:p>
            <a:pPr marL="347472" lvl="1" indent="-230188">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DWPE 16-18 – This applies to product that appears to be contaminated with </a:t>
            </a:r>
            <a:r>
              <a:rPr lang="en-US" i="1" dirty="0">
                <a:latin typeface="Arial" panose="020B0604020202020204" pitchFamily="34" charset="0"/>
                <a:cs typeface="Arial" panose="020B0604020202020204" pitchFamily="34" charset="0"/>
              </a:rPr>
              <a:t>Salmonella</a:t>
            </a:r>
            <a:r>
              <a:rPr lang="en-US" dirty="0">
                <a:latin typeface="Arial" panose="020B0604020202020204" pitchFamily="34" charset="0"/>
                <a:cs typeface="Arial" panose="020B0604020202020204" pitchFamily="34" charset="0"/>
              </a:rPr>
              <a:t>, decomposition, and filth in imported raw shrimp. This is a country-wide import alert applying to </a:t>
            </a:r>
            <a:r>
              <a:rPr lang="en-US" b="0" i="0" dirty="0">
                <a:effectLst/>
                <a:latin typeface="Helvetica Neue"/>
              </a:rPr>
              <a:t>Bangladesh, Hong Kong, Indonesia, Taiwan, and Thailand. It means that the products from these countries are detained unless it’s from a firm on the Green List.</a:t>
            </a:r>
          </a:p>
          <a:p>
            <a:pPr marL="347472" lvl="1" indent="-230188">
              <a:spcBef>
                <a:spcPts val="600"/>
              </a:spcBef>
              <a:buFont typeface="Arial" panose="020B0604020202020204" pitchFamily="34" charset="0"/>
              <a:buChar char="•"/>
            </a:pPr>
            <a:r>
              <a:rPr lang="en-US" b="0" i="0" dirty="0">
                <a:effectLst/>
                <a:latin typeface="Helvetica Neue"/>
                <a:cs typeface="Arial" panose="020B0604020202020204" pitchFamily="34" charset="0"/>
              </a:rPr>
              <a:t>DWPE 16-131 – </a:t>
            </a:r>
            <a:r>
              <a:rPr lang="en-US" dirty="0">
                <a:latin typeface="Helvetica Neue"/>
                <a:cs typeface="Arial" panose="020B0604020202020204" pitchFamily="34" charset="0"/>
              </a:rPr>
              <a:t>This is a </a:t>
            </a:r>
            <a:r>
              <a:rPr lang="en-US" b="0" i="0" dirty="0">
                <a:effectLst/>
                <a:latin typeface="Helvetica Neue"/>
                <a:cs typeface="Arial" panose="020B0604020202020204" pitchFamily="34" charset="0"/>
              </a:rPr>
              <a:t>country-wide import alert for specific aquaculture products from China</a:t>
            </a:r>
            <a:endParaRPr lang="en-US" dirty="0">
              <a:latin typeface="Helvetica Neue"/>
              <a:cs typeface="Arial" panose="020B0604020202020204" pitchFamily="34" charset="0"/>
            </a:endParaRPr>
          </a:p>
          <a:p>
            <a:pPr marL="347472" lvl="1" indent="-230188">
              <a:spcBef>
                <a:spcPts val="600"/>
              </a:spcBef>
              <a:buFont typeface="Arial" panose="020B0604020202020204" pitchFamily="34" charset="0"/>
              <a:buChar char="•"/>
            </a:pPr>
            <a:r>
              <a:rPr lang="en-US" b="0" i="0" dirty="0">
                <a:effectLst/>
                <a:latin typeface="Helvetica Neue"/>
                <a:cs typeface="Arial" panose="020B0604020202020204" pitchFamily="34" charset="0"/>
              </a:rPr>
              <a:t>DWPE 16-136 – </a:t>
            </a:r>
            <a:r>
              <a:rPr lang="en-US" dirty="0">
                <a:latin typeface="Helvetica Neue"/>
                <a:cs typeface="Arial" panose="020B0604020202020204" pitchFamily="34" charset="0"/>
              </a:rPr>
              <a:t>This is another country-wide import alert for </a:t>
            </a:r>
            <a:r>
              <a:rPr lang="en-US" b="0" i="0" dirty="0">
                <a:effectLst/>
                <a:latin typeface="Helvetica Neue"/>
                <a:cs typeface="Arial" panose="020B0604020202020204" pitchFamily="34" charset="0"/>
              </a:rPr>
              <a:t>shrimp from Peninsular Malaysia.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439025-DF34-46F9-8BF3-4E94808FAC7B}" type="slidenum">
              <a:rPr lang="en-US" smtClean="0"/>
              <a:pPr/>
              <a:t>18</a:t>
            </a:fld>
            <a:endParaRPr lang="en-US" dirty="0"/>
          </a:p>
        </p:txBody>
      </p:sp>
      <p:pic>
        <p:nvPicPr>
          <p:cNvPr id="5" name="Picture 4">
            <a:extLst>
              <a:ext uri="{FF2B5EF4-FFF2-40B4-BE49-F238E27FC236}">
                <a16:creationId xmlns:a16="http://schemas.microsoft.com/office/drawing/2014/main" id="{5687AD1B-8EA5-9510-6C94-50D6ED4C76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037731"/>
            <a:ext cx="713364" cy="713364"/>
          </a:xfrm>
          <a:prstGeom prst="rect">
            <a:avLst/>
          </a:prstGeom>
        </p:spPr>
      </p:pic>
    </p:spTree>
    <p:extLst>
      <p:ext uri="{BB962C8B-B14F-4D97-AF65-F5344CB8AC3E}">
        <p14:creationId xmlns:p14="http://schemas.microsoft.com/office/powerpoint/2010/main" val="219243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indent="0">
              <a:buNone/>
            </a:pPr>
            <a:r>
              <a:rPr lang="en-US" b="1" dirty="0"/>
              <a:t>Release of Shipments/Removal from Import Alerts</a:t>
            </a:r>
          </a:p>
          <a:p>
            <a:pPr marL="0" indent="0">
              <a:buNone/>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Say:</a:t>
            </a:r>
            <a:r>
              <a:rPr lang="en-US" b="0" dirty="0">
                <a:cs typeface="Calibri"/>
              </a:rPr>
              <a:t> To be removed from an import alert, a minimum of </a:t>
            </a:r>
            <a:r>
              <a:rPr lang="en-US" b="0" dirty="0"/>
              <a:t>5</a:t>
            </a:r>
            <a:r>
              <a:rPr lang="en-US" b="0" dirty="0">
                <a:latin typeface="Arial" panose="020B0604020202020204" pitchFamily="34" charset="0"/>
                <a:cs typeface="Arial" panose="020B0604020202020204" pitchFamily="34" charset="0"/>
              </a:rPr>
              <a:t> consecutive commercial shipments must be found to be non-violative or clean. The process is:</a:t>
            </a:r>
          </a:p>
          <a:p>
            <a:pPr marL="347472" indent="-230188">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Firm or importer must submit a petition for removal. </a:t>
            </a:r>
          </a:p>
          <a:p>
            <a:pPr marL="347472" lvl="0" indent="-230188">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Each of the 5 shipments is sampled by an importer and analyzed by a private third-party laboratory in the United States.</a:t>
            </a:r>
          </a:p>
          <a:p>
            <a:pPr marL="347472" indent="-230188">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U.S. FDA reviews the lab worksheets and approves them.</a:t>
            </a:r>
          </a:p>
          <a:p>
            <a:pPr marL="347472" indent="-230188">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U.S. FDA may require additional information, such as a root cause analysis identifying the source of the issue, corrective actions taken to prevent future problems, the firm’s current HACCP plan, and monitoring records associated with</a:t>
            </a:r>
            <a:r>
              <a:rPr lang="en-US" strike="sngStrike"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clean entries (all information has to be in English).</a:t>
            </a:r>
          </a:p>
          <a:p>
            <a:pPr marL="347472" indent="-230188">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U.S. FDA must be confident that the firm has resolved the conditions that gave rise to the violation and that future entries will be non-violative.</a:t>
            </a:r>
          </a:p>
        </p:txBody>
      </p:sp>
      <p:sp>
        <p:nvSpPr>
          <p:cNvPr id="4" name="Slide Number Placeholder 3"/>
          <p:cNvSpPr>
            <a:spLocks noGrp="1"/>
          </p:cNvSpPr>
          <p:nvPr>
            <p:ph type="sldNum" sz="quarter" idx="5"/>
          </p:nvPr>
        </p:nvSpPr>
        <p:spPr/>
        <p:txBody>
          <a:bodyPr/>
          <a:lstStyle/>
          <a:p>
            <a:fld id="{A7439025-DF34-46F9-8BF3-4E94808FAC7B}" type="slidenum">
              <a:rPr lang="en-US" smtClean="0"/>
              <a:pPr/>
              <a:t>19</a:t>
            </a:fld>
            <a:endParaRPr lang="en-US" dirty="0"/>
          </a:p>
        </p:txBody>
      </p:sp>
      <p:pic>
        <p:nvPicPr>
          <p:cNvPr id="5" name="Picture 4">
            <a:extLst>
              <a:ext uri="{FF2B5EF4-FFF2-40B4-BE49-F238E27FC236}">
                <a16:creationId xmlns:a16="http://schemas.microsoft.com/office/drawing/2014/main" id="{CDB26D21-5FA8-1F1A-209D-1C8BDB0F6E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183497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this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 </a:t>
            </a:r>
            <a:r>
              <a:rPr lang="en-US" dirty="0">
                <a:latin typeface="Arial" panose="020B0604020202020204" pitchFamily="34" charset="0"/>
                <a:cs typeface="Arial" panose="020B0604020202020204" pitchFamily="34" charset="0"/>
              </a:rPr>
              <a:t>Before class enter the name of the instructor on the cover slide. Also, this presentation includes links to source references for your use as needed.</a:t>
            </a:r>
            <a:endParaRPr lang="en-US" b="1" dirty="0"/>
          </a:p>
          <a:p>
            <a:endParaRPr lang="en-US" b="1" dirty="0"/>
          </a:p>
          <a:p>
            <a:r>
              <a:rPr lang="en-US" b="1" dirty="0"/>
              <a:t>Say: </a:t>
            </a:r>
            <a:r>
              <a:rPr lang="en-US" dirty="0"/>
              <a:t>These are the topics that we will discuss in this lesson. We will be covering each of them in depth. </a:t>
            </a:r>
          </a:p>
          <a:p>
            <a:endParaRPr lang="en-US" dirty="0"/>
          </a:p>
          <a:p>
            <a:r>
              <a:rPr lang="en-US" b="1" dirty="0"/>
              <a:t>Read:</a:t>
            </a:r>
            <a:r>
              <a:rPr lang="en-US" dirty="0"/>
              <a:t> the slide.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a:p>
            <a:pPr algn="ctr"/>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2</a:t>
            </a:fld>
            <a:endParaRPr lang="en-US" dirty="0"/>
          </a:p>
        </p:txBody>
      </p:sp>
      <p:pic>
        <p:nvPicPr>
          <p:cNvPr id="5" name="Picture 4">
            <a:extLst>
              <a:ext uri="{FF2B5EF4-FFF2-40B4-BE49-F238E27FC236}">
                <a16:creationId xmlns:a16="http://schemas.microsoft.com/office/drawing/2014/main" id="{E56B6478-AD08-DD76-DCA3-90CD5A20F2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814609"/>
            <a:ext cx="713364" cy="713364"/>
          </a:xfrm>
          <a:prstGeom prst="rect">
            <a:avLst/>
          </a:prstGeom>
        </p:spPr>
      </p:pic>
      <p:pic>
        <p:nvPicPr>
          <p:cNvPr id="9" name="Picture 8">
            <a:extLst>
              <a:ext uri="{FF2B5EF4-FFF2-40B4-BE49-F238E27FC236}">
                <a16:creationId xmlns:a16="http://schemas.microsoft.com/office/drawing/2014/main" id="{C6A8AC10-0F7A-D3B7-F2FF-E52B63CF468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061795"/>
            <a:ext cx="713364" cy="713364"/>
          </a:xfrm>
          <a:prstGeom prst="rect">
            <a:avLst/>
          </a:prstGeom>
        </p:spPr>
      </p:pic>
    </p:spTree>
    <p:extLst>
      <p:ext uri="{BB962C8B-B14F-4D97-AF65-F5344CB8AC3E}">
        <p14:creationId xmlns:p14="http://schemas.microsoft.com/office/powerpoint/2010/main" val="322309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U.S. FDA Data Dashboard—Home Page</a:t>
            </a:r>
          </a:p>
          <a:p>
            <a:endParaRPr lang="en-US" b="1" dirty="0"/>
          </a:p>
          <a:p>
            <a:r>
              <a:rPr lang="en-US" b="1" dirty="0"/>
              <a:t>Say: </a:t>
            </a:r>
            <a:r>
              <a:rPr lang="en-US" dirty="0"/>
              <a:t>The U.S. FDA Data Dashboard provides information on inspection, compliance, and enforcement-related data in a graphic format. This tool allows users to get detail and underlying data as well as import graphs. </a:t>
            </a:r>
          </a:p>
          <a:p>
            <a:endParaRPr lang="en-US" dirty="0"/>
          </a:p>
          <a:p>
            <a:r>
              <a:rPr lang="en-US" b="1" dirty="0"/>
              <a:t>Demonstrate</a:t>
            </a:r>
            <a:r>
              <a:rPr lang="en-US" dirty="0"/>
              <a:t> pulling up the website using the link on the screen and navigating to each page as you describe them.</a:t>
            </a:r>
          </a:p>
          <a:p>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20</a:t>
            </a:fld>
            <a:endParaRPr lang="en-US" dirty="0"/>
          </a:p>
        </p:txBody>
      </p:sp>
      <p:pic>
        <p:nvPicPr>
          <p:cNvPr id="5" name="Picture 4">
            <a:extLst>
              <a:ext uri="{FF2B5EF4-FFF2-40B4-BE49-F238E27FC236}">
                <a16:creationId xmlns:a16="http://schemas.microsoft.com/office/drawing/2014/main" id="{61A0E651-F45C-B655-4E4B-8186F3F2DB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372909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C7EF6-F355-8ACE-796A-9FBA177AB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9D057-7454-D71B-5A70-17BB1CBC173E}"/>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1D0435EF-56A1-B3CB-5D65-89BD58188F03}"/>
              </a:ext>
            </a:extLst>
          </p:cNvPr>
          <p:cNvSpPr>
            <a:spLocks noGrp="1"/>
          </p:cNvSpPr>
          <p:nvPr>
            <p:ph type="body" idx="1"/>
          </p:nvPr>
        </p:nvSpPr>
        <p:spPr/>
        <p:txBody>
          <a:bodyPr/>
          <a:lstStyle/>
          <a:p>
            <a:r>
              <a:rPr lang="en-US" b="1" dirty="0"/>
              <a:t>U.S. FDA Data Dashboard—Imports Summary</a:t>
            </a:r>
          </a:p>
          <a:p>
            <a:endParaRPr lang="en-US" dirty="0"/>
          </a:p>
          <a:p>
            <a:r>
              <a:rPr lang="en-US" b="1" dirty="0"/>
              <a:t>Demonstrate</a:t>
            </a:r>
            <a:r>
              <a:rPr lang="en-US" dirty="0"/>
              <a:t> pulling up the website using the link on the screen. </a:t>
            </a:r>
          </a:p>
          <a:p>
            <a:endParaRPr lang="en-US" dirty="0"/>
          </a:p>
        </p:txBody>
      </p:sp>
      <p:sp>
        <p:nvSpPr>
          <p:cNvPr id="4" name="Slide Number Placeholder 3">
            <a:extLst>
              <a:ext uri="{FF2B5EF4-FFF2-40B4-BE49-F238E27FC236}">
                <a16:creationId xmlns:a16="http://schemas.microsoft.com/office/drawing/2014/main" id="{2D2EA847-52A1-61CD-6972-5232D1233EA4}"/>
              </a:ext>
            </a:extLst>
          </p:cNvPr>
          <p:cNvSpPr>
            <a:spLocks noGrp="1"/>
          </p:cNvSpPr>
          <p:nvPr>
            <p:ph type="sldNum" sz="quarter" idx="5"/>
          </p:nvPr>
        </p:nvSpPr>
        <p:spPr/>
        <p:txBody>
          <a:bodyPr/>
          <a:lstStyle/>
          <a:p>
            <a:fld id="{A7439025-DF34-46F9-8BF3-4E94808FAC7B}" type="slidenum">
              <a:rPr lang="en-US" smtClean="0"/>
              <a:pPr/>
              <a:t>21</a:t>
            </a:fld>
            <a:endParaRPr lang="en-US" dirty="0"/>
          </a:p>
        </p:txBody>
      </p:sp>
    </p:spTree>
    <p:extLst>
      <p:ext uri="{BB962C8B-B14F-4D97-AF65-F5344CB8AC3E}">
        <p14:creationId xmlns:p14="http://schemas.microsoft.com/office/powerpoint/2010/main" val="658246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0DBA2-2208-4E83-6D98-C795334D4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4DE66-4623-3B0F-63E2-AF85078C68B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6E86E59B-DC6C-9811-8154-04F1FA063529}"/>
              </a:ext>
            </a:extLst>
          </p:cNvPr>
          <p:cNvSpPr>
            <a:spLocks noGrp="1"/>
          </p:cNvSpPr>
          <p:nvPr>
            <p:ph type="body" idx="1"/>
          </p:nvPr>
        </p:nvSpPr>
        <p:spPr/>
        <p:txBody>
          <a:bodyPr/>
          <a:lstStyle/>
          <a:p>
            <a:r>
              <a:rPr lang="en-US" b="1" dirty="0"/>
              <a:t>U.S. FDA Data Dashboard--Refusals</a:t>
            </a:r>
          </a:p>
          <a:p>
            <a:endParaRPr lang="en-US" dirty="0"/>
          </a:p>
          <a:p>
            <a:r>
              <a:rPr lang="en-US" b="1" dirty="0"/>
              <a:t>Demonstrate</a:t>
            </a:r>
            <a:r>
              <a:rPr lang="en-US" dirty="0"/>
              <a:t> pulling up the website using the link on the screen. </a:t>
            </a:r>
          </a:p>
          <a:p>
            <a:endParaRPr lang="en-US" dirty="0"/>
          </a:p>
          <a:p>
            <a:r>
              <a:rPr lang="en-US" b="1" dirty="0"/>
              <a:t>Say: </a:t>
            </a:r>
            <a:r>
              <a:rPr lang="en-US" dirty="0"/>
              <a:t>Let’s take a moment now to review the Resources provided in your Participant Guide.</a:t>
            </a:r>
          </a:p>
          <a:p>
            <a:endParaRPr lang="en-US" dirty="0"/>
          </a:p>
        </p:txBody>
      </p:sp>
      <p:sp>
        <p:nvSpPr>
          <p:cNvPr id="4" name="Slide Number Placeholder 3">
            <a:extLst>
              <a:ext uri="{FF2B5EF4-FFF2-40B4-BE49-F238E27FC236}">
                <a16:creationId xmlns:a16="http://schemas.microsoft.com/office/drawing/2014/main" id="{400DC222-B3DA-5448-1267-65FC7CD4B5BE}"/>
              </a:ext>
            </a:extLst>
          </p:cNvPr>
          <p:cNvSpPr>
            <a:spLocks noGrp="1"/>
          </p:cNvSpPr>
          <p:nvPr>
            <p:ph type="sldNum" sz="quarter" idx="5"/>
          </p:nvPr>
        </p:nvSpPr>
        <p:spPr/>
        <p:txBody>
          <a:bodyPr/>
          <a:lstStyle/>
          <a:p>
            <a:fld id="{A7439025-DF34-46F9-8BF3-4E94808FAC7B}" type="slidenum">
              <a:rPr lang="en-US" smtClean="0"/>
              <a:pPr/>
              <a:t>22</a:t>
            </a:fld>
            <a:endParaRPr lang="en-US" dirty="0"/>
          </a:p>
        </p:txBody>
      </p:sp>
      <p:pic>
        <p:nvPicPr>
          <p:cNvPr id="5" name="Picture 4">
            <a:extLst>
              <a:ext uri="{FF2B5EF4-FFF2-40B4-BE49-F238E27FC236}">
                <a16:creationId xmlns:a16="http://schemas.microsoft.com/office/drawing/2014/main" id="{E39B234A-233E-B9DC-0328-D5D1F87D20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455162"/>
            <a:ext cx="713364" cy="713364"/>
          </a:xfrm>
          <a:prstGeom prst="rect">
            <a:avLst/>
          </a:prstGeom>
        </p:spPr>
      </p:pic>
    </p:spTree>
    <p:extLst>
      <p:ext uri="{BB962C8B-B14F-4D97-AF65-F5344CB8AC3E}">
        <p14:creationId xmlns:p14="http://schemas.microsoft.com/office/powerpoint/2010/main" val="81894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4160-AC5F-134E-30B2-3BD7917A6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8AF7D-F541-76AC-6BE2-F8D86F0ED36D}"/>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778DC3D-23C9-D43B-04FD-F58FEAEC7DB2}"/>
              </a:ext>
            </a:extLst>
          </p:cNvPr>
          <p:cNvSpPr>
            <a:spLocks noGrp="1"/>
          </p:cNvSpPr>
          <p:nvPr>
            <p:ph type="body" idx="1"/>
          </p:nvPr>
        </p:nvSpPr>
        <p:spPr/>
        <p:txBody>
          <a:bodyPr/>
          <a:lstStyle/>
          <a:p>
            <a:r>
              <a:rPr lang="en-US" b="1" dirty="0"/>
              <a:t>Summary</a:t>
            </a:r>
          </a:p>
          <a:p>
            <a:endParaRPr lang="en-US" b="1" dirty="0"/>
          </a:p>
          <a:p>
            <a:r>
              <a:rPr lang="en-US" b="1" dirty="0"/>
              <a:t>Review</a:t>
            </a:r>
            <a:r>
              <a:rPr lang="en-US" dirty="0"/>
              <a:t> each point on the slide one-by-one.</a:t>
            </a:r>
          </a:p>
        </p:txBody>
      </p:sp>
      <p:sp>
        <p:nvSpPr>
          <p:cNvPr id="4" name="Slide Number Placeholder 3">
            <a:extLst>
              <a:ext uri="{FF2B5EF4-FFF2-40B4-BE49-F238E27FC236}">
                <a16:creationId xmlns:a16="http://schemas.microsoft.com/office/drawing/2014/main" id="{25C1E097-D1EC-D6C5-BA60-DB0F1D183174}"/>
              </a:ext>
            </a:extLst>
          </p:cNvPr>
          <p:cNvSpPr>
            <a:spLocks noGrp="1"/>
          </p:cNvSpPr>
          <p:nvPr>
            <p:ph type="sldNum" sz="quarter" idx="5"/>
          </p:nvPr>
        </p:nvSpPr>
        <p:spPr/>
        <p:txBody>
          <a:bodyPr/>
          <a:lstStyle/>
          <a:p>
            <a:fld id="{A7439025-DF34-46F9-8BF3-4E94808FAC7B}" type="slidenum">
              <a:rPr lang="en-US" smtClean="0"/>
              <a:pPr/>
              <a:t>23</a:t>
            </a:fld>
            <a:endParaRPr lang="en-US" dirty="0"/>
          </a:p>
        </p:txBody>
      </p:sp>
    </p:spTree>
    <p:extLst>
      <p:ext uri="{BB962C8B-B14F-4D97-AF65-F5344CB8AC3E}">
        <p14:creationId xmlns:p14="http://schemas.microsoft.com/office/powerpoint/2010/main" val="1744838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Say: </a:t>
            </a:r>
            <a:r>
              <a:rPr lang="en-US" dirty="0"/>
              <a:t>What questions do you have?</a:t>
            </a:r>
          </a:p>
        </p:txBody>
      </p:sp>
      <p:sp>
        <p:nvSpPr>
          <p:cNvPr id="4" name="Slide Number Placeholder 3"/>
          <p:cNvSpPr>
            <a:spLocks noGrp="1"/>
          </p:cNvSpPr>
          <p:nvPr>
            <p:ph type="sldNum" sz="quarter" idx="5"/>
          </p:nvPr>
        </p:nvSpPr>
        <p:spPr/>
        <p:txBody>
          <a:bodyPr/>
          <a:lstStyle/>
          <a:p>
            <a:fld id="{A7439025-DF34-46F9-8BF3-4E94808FAC7B}" type="slidenum">
              <a:rPr lang="en-US" smtClean="0"/>
              <a:pPr/>
              <a:t>24</a:t>
            </a:fld>
            <a:endParaRPr lang="en-US" dirty="0"/>
          </a:p>
        </p:txBody>
      </p:sp>
      <p:pic>
        <p:nvPicPr>
          <p:cNvPr id="5" name="Picture 4">
            <a:extLst>
              <a:ext uri="{FF2B5EF4-FFF2-40B4-BE49-F238E27FC236}">
                <a16:creationId xmlns:a16="http://schemas.microsoft.com/office/drawing/2014/main" id="{5CF4E97F-2589-6348-F0BD-44B3A45BF1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2818318"/>
            <a:ext cx="713364" cy="713364"/>
          </a:xfrm>
          <a:prstGeom prst="rect">
            <a:avLst/>
          </a:prstGeom>
        </p:spPr>
      </p:pic>
    </p:spTree>
    <p:extLst>
      <p:ext uri="{BB962C8B-B14F-4D97-AF65-F5344CB8AC3E}">
        <p14:creationId xmlns:p14="http://schemas.microsoft.com/office/powerpoint/2010/main" val="306197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64D0-94E8-8E77-068A-A6FDF4E42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E793D-4D21-089A-7954-52197F5E356E}"/>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88F6FAB3-B590-219E-0BA3-0DA74DC2E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6B9DEE-D228-044F-2C5F-013637427E10}"/>
              </a:ext>
            </a:extLst>
          </p:cNvPr>
          <p:cNvSpPr>
            <a:spLocks noGrp="1"/>
          </p:cNvSpPr>
          <p:nvPr>
            <p:ph type="sldNum" sz="quarter" idx="5"/>
          </p:nvPr>
        </p:nvSpPr>
        <p:spPr/>
        <p:txBody>
          <a:bodyPr/>
          <a:lstStyle/>
          <a:p>
            <a:fld id="{A7439025-DF34-46F9-8BF3-4E94808FAC7B}" type="slidenum">
              <a:rPr lang="en-US" smtClean="0"/>
              <a:pPr/>
              <a:t>25</a:t>
            </a:fld>
            <a:endParaRPr lang="en-US"/>
          </a:p>
        </p:txBody>
      </p:sp>
      <p:pic>
        <p:nvPicPr>
          <p:cNvPr id="5" name="Picture 4">
            <a:extLst>
              <a:ext uri="{FF2B5EF4-FFF2-40B4-BE49-F238E27FC236}">
                <a16:creationId xmlns:a16="http://schemas.microsoft.com/office/drawing/2014/main" id="{39B0919E-2977-7AA6-DFB6-A997B00E3A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2818318"/>
            <a:ext cx="713364" cy="713364"/>
          </a:xfrm>
          <a:prstGeom prst="rect">
            <a:avLst/>
          </a:prstGeom>
        </p:spPr>
      </p:pic>
    </p:spTree>
    <p:extLst>
      <p:ext uri="{BB962C8B-B14F-4D97-AF65-F5344CB8AC3E}">
        <p14:creationId xmlns:p14="http://schemas.microsoft.com/office/powerpoint/2010/main" val="396249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6E4B-F0A2-F2E4-5DD1-B046FC16C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C132E-78D6-C99C-1DC6-1AD25E3FCFAC}"/>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C244F3BA-DA27-C85E-21DB-8647EA33C0DD}"/>
              </a:ext>
            </a:extLst>
          </p:cNvPr>
          <p:cNvSpPr>
            <a:spLocks noGrp="1"/>
          </p:cNvSpPr>
          <p:nvPr>
            <p:ph type="body" idx="1"/>
          </p:nvPr>
        </p:nvSpPr>
        <p:spPr>
          <a:xfrm>
            <a:off x="1321288" y="2816352"/>
            <a:ext cx="5322579" cy="62087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 FDA Regulatory Authority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All products regulated by the U.S. FDA must meet the same requirements, whether imported or produced domestically. There are links provided in your Participant Guide that provide additional details regarding these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Also in your Participant Guide is the text from the Federal Food, Drug, and Cosmetic Act (FD&amp;C Act) Section 801(a) that sets out the requirements for imports and exports of products regulated by FDA as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a:t>
            </a:r>
            <a:r>
              <a:rPr lang="en-US" dirty="0"/>
              <a:t> the text on the slide emphasizing the words in bold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Provide a brief example </a:t>
            </a:r>
            <a:r>
              <a:rPr lang="en-US" dirty="0"/>
              <a:t>of these terms for clarity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Adulterated: for example, presence of any contaminants or unapproved food additive in a product is a violation.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Misbranded: for example, </a:t>
            </a:r>
            <a:r>
              <a:rPr lang="en-US" b="0" i="0" dirty="0">
                <a:solidFill>
                  <a:srgbClr val="333333"/>
                </a:solidFill>
                <a:effectLst/>
                <a:latin typeface="Helvetica" panose="020B0604020202020204" pitchFamily="34" charset="0"/>
              </a:rPr>
              <a:t>the substitution of less expensive rockfish (</a:t>
            </a:r>
            <a:r>
              <a:rPr lang="en-US" b="0" i="1" dirty="0">
                <a:solidFill>
                  <a:srgbClr val="333333"/>
                </a:solidFill>
                <a:effectLst/>
                <a:latin typeface="Helvetica" panose="020B0604020202020204" pitchFamily="34" charset="0"/>
              </a:rPr>
              <a:t>Sebastes </a:t>
            </a:r>
            <a:r>
              <a:rPr lang="en-US" b="0" i="0" dirty="0">
                <a:solidFill>
                  <a:srgbClr val="333333"/>
                </a:solidFill>
                <a:effectLst/>
                <a:latin typeface="Helvetica" panose="020B0604020202020204" pitchFamily="34" charset="0"/>
              </a:rPr>
              <a:t>spp.) for more expensive red snapper (</a:t>
            </a:r>
            <a:r>
              <a:rPr lang="en-US" b="0" i="1" dirty="0">
                <a:solidFill>
                  <a:srgbClr val="333333"/>
                </a:solidFill>
                <a:effectLst/>
                <a:latin typeface="Helvetica" panose="020B0604020202020204" pitchFamily="34" charset="0"/>
              </a:rPr>
              <a:t>Lutjanus </a:t>
            </a:r>
            <a:r>
              <a:rPr lang="en-US" b="0" i="1" dirty="0" err="1">
                <a:solidFill>
                  <a:srgbClr val="333333"/>
                </a:solidFill>
                <a:effectLst/>
                <a:latin typeface="Helvetica" panose="020B0604020202020204" pitchFamily="34" charset="0"/>
              </a:rPr>
              <a:t>campechanus</a:t>
            </a:r>
            <a:r>
              <a:rPr lang="en-US" b="0" i="0" dirty="0">
                <a:solidFill>
                  <a:srgbClr val="333333"/>
                </a:solidFill>
                <a:effectLst/>
                <a:latin typeface="Helvetica" panose="020B0604020202020204" pitchFamily="34" charset="0"/>
              </a:rPr>
              <a:t>) is a violation.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Unapproved drugs: for example, use of antibiotics such as chloramphenicol or nitrofurans in aquaculture production is a violation.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Point out </a:t>
            </a:r>
            <a:r>
              <a:rPr lang="en-US" dirty="0"/>
              <a:t>the following paragraph on the same page in the Participant Guide and </a:t>
            </a:r>
            <a:r>
              <a:rPr lang="en-US" b="1" dirty="0"/>
              <a:t>read</a:t>
            </a:r>
            <a:r>
              <a:rPr lang="en-US" dirty="0"/>
              <a:t> it aloud.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Secretary of the Treasury shall deliver to the Secretary of Health and Human Services, upon his request, samples of food, drugs, devices, and cosmetics which are being imported or offered for import into the United States, giving notice thereof to the owner or consignee, who may appear before the Secretary of Health and Human Services and have the right to introduce testimony……”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Emphasize</a:t>
            </a:r>
            <a:r>
              <a:rPr lang="en-US" dirty="0"/>
              <a:t> that sample collections are delegated to the U.S. FDA as well as Customs and Border Protection.</a:t>
            </a:r>
          </a:p>
        </p:txBody>
      </p:sp>
      <p:sp>
        <p:nvSpPr>
          <p:cNvPr id="4" name="Slide Number Placeholder 3">
            <a:extLst>
              <a:ext uri="{FF2B5EF4-FFF2-40B4-BE49-F238E27FC236}">
                <a16:creationId xmlns:a16="http://schemas.microsoft.com/office/drawing/2014/main" id="{94A922F3-5615-A22E-6A66-076378C3CC10}"/>
              </a:ext>
            </a:extLst>
          </p:cNvPr>
          <p:cNvSpPr>
            <a:spLocks noGrp="1"/>
          </p:cNvSpPr>
          <p:nvPr>
            <p:ph type="sldNum" sz="quarter" idx="5"/>
          </p:nvPr>
        </p:nvSpPr>
        <p:spPr/>
        <p:txBody>
          <a:bodyPr/>
          <a:lstStyle/>
          <a:p>
            <a:fld id="{A7439025-DF34-46F9-8BF3-4E94808FAC7B}" type="slidenum">
              <a:rPr lang="en-US" smtClean="0"/>
              <a:pPr/>
              <a:t>3</a:t>
            </a:fld>
            <a:endParaRPr lang="en-US" dirty="0"/>
          </a:p>
        </p:txBody>
      </p:sp>
      <p:pic>
        <p:nvPicPr>
          <p:cNvPr id="5" name="Picture 4">
            <a:extLst>
              <a:ext uri="{FF2B5EF4-FFF2-40B4-BE49-F238E27FC236}">
                <a16:creationId xmlns:a16="http://schemas.microsoft.com/office/drawing/2014/main" id="{68CE68DC-0FA5-7673-BFC5-F325F0F1BE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120979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 Imported Foods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Say: </a:t>
            </a:r>
            <a:r>
              <a:rPr lang="en-US" altLang="en-US" b="0" dirty="0"/>
              <a:t>The U.S. imports about 32% of its fresh vegetables.</a:t>
            </a:r>
          </a:p>
          <a:p>
            <a:endParaRPr lang="en-US" altLang="en-US" b="0" dirty="0"/>
          </a:p>
          <a:p>
            <a:r>
              <a:rPr lang="en-US" altLang="en-US" b="0" dirty="0"/>
              <a:t>More than half, 55% of its fresh fruits.</a:t>
            </a:r>
          </a:p>
          <a:p>
            <a:endParaRPr lang="en-US"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 </a:t>
            </a:r>
            <a:r>
              <a:rPr lang="en-US" dirty="0"/>
              <a:t>&lt;</a:t>
            </a:r>
            <a:r>
              <a:rPr lang="en-US" b="1" dirty="0"/>
              <a:t>Select</a:t>
            </a:r>
            <a:r>
              <a:rPr lang="en-US" dirty="0"/>
              <a:t> </a:t>
            </a:r>
            <a:r>
              <a:rPr lang="en-US" b="1" dirty="0"/>
              <a:t>Enter</a:t>
            </a:r>
            <a:r>
              <a:rPr lang="en-US" dirty="0"/>
              <a:t> to advance the slide build.&gt;</a:t>
            </a:r>
          </a:p>
          <a:p>
            <a:endParaRPr lang="en-US" dirty="0"/>
          </a:p>
          <a:p>
            <a:r>
              <a:rPr lang="en-US" b="1" dirty="0"/>
              <a:t>Say: </a:t>
            </a:r>
            <a:r>
              <a:rPr lang="en-US" dirty="0"/>
              <a:t>And the U.S. imports approximately 94% of the seafood consumed in the country.</a:t>
            </a:r>
          </a:p>
        </p:txBody>
      </p:sp>
      <p:sp>
        <p:nvSpPr>
          <p:cNvPr id="4" name="Slide Number Placeholder 3"/>
          <p:cNvSpPr>
            <a:spLocks noGrp="1"/>
          </p:cNvSpPr>
          <p:nvPr>
            <p:ph type="sldNum" sz="quarter" idx="5"/>
          </p:nvPr>
        </p:nvSpPr>
        <p:spPr/>
        <p:txBody>
          <a:bodyPr/>
          <a:lstStyle/>
          <a:p>
            <a:fld id="{A7439025-DF34-46F9-8BF3-4E94808FAC7B}" type="slidenum">
              <a:rPr lang="en-US" smtClean="0"/>
              <a:pPr/>
              <a:t>4</a:t>
            </a:fld>
            <a:endParaRPr lang="en-US" dirty="0"/>
          </a:p>
        </p:txBody>
      </p:sp>
      <p:pic>
        <p:nvPicPr>
          <p:cNvPr id="7" name="Picture 6">
            <a:extLst>
              <a:ext uri="{FF2B5EF4-FFF2-40B4-BE49-F238E27FC236}">
                <a16:creationId xmlns:a16="http://schemas.microsoft.com/office/drawing/2014/main" id="{60F20145-EA2B-98FA-C4D8-BBA056990D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70944"/>
            <a:ext cx="713364" cy="713364"/>
          </a:xfrm>
          <a:prstGeom prst="rect">
            <a:avLst/>
          </a:prstGeom>
        </p:spPr>
      </p:pic>
      <p:pic>
        <p:nvPicPr>
          <p:cNvPr id="5" name="Picture 4">
            <a:extLst>
              <a:ext uri="{FF2B5EF4-FFF2-40B4-BE49-F238E27FC236}">
                <a16:creationId xmlns:a16="http://schemas.microsoft.com/office/drawing/2014/main" id="{FCDA82DD-4A1F-0346-F73D-AE0591CCE0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251531"/>
            <a:ext cx="713364" cy="713364"/>
          </a:xfrm>
          <a:prstGeom prst="rect">
            <a:avLst/>
          </a:prstGeom>
        </p:spPr>
      </p:pic>
    </p:spTree>
    <p:extLst>
      <p:ext uri="{BB962C8B-B14F-4D97-AF65-F5344CB8AC3E}">
        <p14:creationId xmlns:p14="http://schemas.microsoft.com/office/powerpoint/2010/main" val="224190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B711E-D0A6-78A6-FDDA-A872A43CD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D149E-E53F-F878-7D97-494D2993FCB3}"/>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A9771B4-286D-ADFA-9578-9404E14925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Top 5 Reasons for Seafood Detentions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a:t>
            </a:r>
            <a:r>
              <a:rPr lang="en-US" b="0" dirty="0"/>
              <a:t>the bullets as displayed.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 for each.&gt;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n-US" b="1" dirty="0">
                <a:latin typeface="Arial" panose="020B0604020202020204" pitchFamily="34" charset="0"/>
                <a:cs typeface="Arial" panose="020B0604020202020204" pitchFamily="34" charset="0"/>
              </a:rPr>
              <a:t>Define</a:t>
            </a:r>
            <a:r>
              <a:rPr lang="en-US" dirty="0">
                <a:latin typeface="Arial" panose="020B0604020202020204" pitchFamily="34" charset="0"/>
                <a:cs typeface="Arial" panose="020B0604020202020204" pitchFamily="34" charset="0"/>
              </a:rPr>
              <a:t> </a:t>
            </a:r>
            <a:r>
              <a:rPr lang="en-US" dirty="0">
                <a:solidFill>
                  <a:srgbClr val="202124"/>
                </a:solidFill>
                <a:latin typeface="Arial" panose="020B0604020202020204" pitchFamily="34" charset="0"/>
                <a:cs typeface="Arial" panose="020B0604020202020204" pitchFamily="34" charset="0"/>
              </a:rPr>
              <a:t>filth as any objectionable matter contributed by animals to a food product, such as insect parts, animal hair, grit, or extraneous material that would not knowingly be eaten.</a:t>
            </a:r>
          </a:p>
          <a:p>
            <a:endParaRPr lang="en-US" altLang="en-US" b="0" i="0" dirty="0">
              <a:solidFill>
                <a:srgbClr val="202124"/>
              </a:solidFill>
              <a:effectLst/>
              <a:latin typeface="Arial" panose="020B0604020202020204" pitchFamily="34" charset="0"/>
              <a:cs typeface="Arial" panose="020B0604020202020204" pitchFamily="34" charset="0"/>
            </a:endParaRPr>
          </a:p>
          <a:p>
            <a:r>
              <a:rPr lang="en-US" altLang="en-US" b="1" i="0" dirty="0">
                <a:solidFill>
                  <a:srgbClr val="202124"/>
                </a:solidFill>
                <a:effectLst/>
                <a:latin typeface="Arial" panose="020B0604020202020204" pitchFamily="34" charset="0"/>
                <a:cs typeface="Arial" panose="020B0604020202020204" pitchFamily="34" charset="0"/>
              </a:rPr>
              <a:t>Mention</a:t>
            </a:r>
            <a:r>
              <a:rPr lang="en-US" altLang="en-US" b="0" i="0" dirty="0">
                <a:solidFill>
                  <a:srgbClr val="202124"/>
                </a:solidFill>
                <a:effectLst/>
                <a:latin typeface="Arial" panose="020B0604020202020204" pitchFamily="34" charset="0"/>
                <a:cs typeface="Arial" panose="020B0604020202020204" pitchFamily="34" charset="0"/>
              </a:rPr>
              <a:t> examples of Animal Drug Residues like </a:t>
            </a:r>
            <a:r>
              <a:rPr lang="en-US" dirty="0">
                <a:latin typeface="Arial" panose="020B0604020202020204" pitchFamily="34" charset="0"/>
                <a:cs typeface="Arial" panose="020B0604020202020204" pitchFamily="34" charset="0"/>
              </a:rPr>
              <a:t>chloramphenicol</a:t>
            </a:r>
            <a:r>
              <a:rPr lang="en-US" altLang="en-US" b="0" i="0" dirty="0">
                <a:solidFill>
                  <a:srgbClr val="202124"/>
                </a:solidFill>
                <a:effectLst/>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nitrofurans</a:t>
            </a:r>
            <a:r>
              <a:rPr lang="en-US" altLang="en-US" b="0" i="0" dirty="0">
                <a:solidFill>
                  <a:srgbClr val="202124"/>
                </a:solidFill>
                <a:effectLst/>
                <a:latin typeface="Arial" panose="020B0604020202020204" pitchFamily="34" charset="0"/>
                <a:cs typeface="Arial" panose="020B0604020202020204" pitchFamily="34" charset="0"/>
              </a:rPr>
              <a:t> and Unsafe Food Additives such as sulfites.</a:t>
            </a:r>
            <a:endParaRPr lang="en-US" altLang="en-US"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AC401AC-D99A-D0E8-7C8E-E036817E9C5B}"/>
              </a:ext>
            </a:extLst>
          </p:cNvPr>
          <p:cNvSpPr>
            <a:spLocks noGrp="1"/>
          </p:cNvSpPr>
          <p:nvPr>
            <p:ph type="sldNum" sz="quarter" idx="5"/>
          </p:nvPr>
        </p:nvSpPr>
        <p:spPr/>
        <p:txBody>
          <a:bodyPr/>
          <a:lstStyle/>
          <a:p>
            <a:fld id="{A7439025-DF34-46F9-8BF3-4E94808FAC7B}" type="slidenum">
              <a:rPr lang="en-US" smtClean="0"/>
              <a:pPr/>
              <a:t>5</a:t>
            </a:fld>
            <a:endParaRPr lang="en-US" dirty="0"/>
          </a:p>
        </p:txBody>
      </p:sp>
    </p:spTree>
    <p:extLst>
      <p:ext uri="{BB962C8B-B14F-4D97-AF65-F5344CB8AC3E}">
        <p14:creationId xmlns:p14="http://schemas.microsoft.com/office/powerpoint/2010/main" val="278565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Imported Seafood Safety Process</a:t>
            </a:r>
          </a:p>
          <a:p>
            <a:endParaRPr lang="en-US" b="1" dirty="0"/>
          </a:p>
          <a:p>
            <a:pPr marL="0" indent="0">
              <a:buFont typeface="Arial" panose="020B0604020202020204" pitchFamily="34" charset="0"/>
              <a:buNone/>
            </a:pPr>
            <a:r>
              <a:rPr lang="en-US" altLang="en-US" b="1" dirty="0"/>
              <a:t>Say: </a:t>
            </a:r>
            <a:r>
              <a:rPr lang="en-US" altLang="en-US" b="0" dirty="0"/>
              <a:t>The U.S. FDA ensures the safety of fish and fishery products in many ways. Here is a summary of our process.</a:t>
            </a:r>
          </a:p>
          <a:p>
            <a:pPr marL="0" indent="0">
              <a:buFont typeface="Arial" panose="020B0604020202020204" pitchFamily="34" charset="0"/>
              <a:buNone/>
            </a:pPr>
            <a:endParaRPr lang="en-US" alt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 for each.&gt;</a:t>
            </a:r>
          </a:p>
          <a:p>
            <a:pPr marL="0" indent="0">
              <a:buFont typeface="Arial" panose="020B0604020202020204" pitchFamily="34" charset="0"/>
              <a:buNone/>
            </a:pPr>
            <a:endParaRPr lang="en-US" altLang="en-US" b="1" dirty="0"/>
          </a:p>
          <a:p>
            <a:pPr marL="0" indent="0">
              <a:buFont typeface="Arial" panose="020B0604020202020204" pitchFamily="34" charset="0"/>
              <a:buNone/>
            </a:pPr>
            <a:r>
              <a:rPr lang="en-US" altLang="en-US" b="1" dirty="0"/>
              <a:t>Say:</a:t>
            </a:r>
          </a:p>
          <a:p>
            <a:pPr marL="463550" lvl="2" indent="-238125">
              <a:spcBef>
                <a:spcPts val="600"/>
              </a:spcBef>
              <a:buFont typeface="Arial" panose="020B0604020202020204" pitchFamily="34" charset="0"/>
              <a:buChar char="•"/>
            </a:pPr>
            <a:r>
              <a:rPr lang="en-US" sz="1200" b="1" dirty="0"/>
              <a:t>Assessing seafood product </a:t>
            </a:r>
            <a:r>
              <a:rPr lang="en-US" sz="1200" dirty="0"/>
              <a:t>and processing types</a:t>
            </a:r>
          </a:p>
          <a:p>
            <a:pPr marL="463550" lvl="2" indent="-238125">
              <a:spcBef>
                <a:spcPts val="600"/>
              </a:spcBef>
              <a:buFont typeface="Arial" panose="020B0604020202020204" pitchFamily="34" charset="0"/>
              <a:buChar char="•"/>
            </a:pPr>
            <a:r>
              <a:rPr lang="en-US" sz="1200" b="1" dirty="0"/>
              <a:t>Conducting inspections </a:t>
            </a:r>
            <a:r>
              <a:rPr lang="en-US" sz="1200" dirty="0"/>
              <a:t>of foreign processing facilities</a:t>
            </a:r>
          </a:p>
          <a:p>
            <a:pPr marL="463550" lvl="2" indent="-238125">
              <a:spcBef>
                <a:spcPts val="600"/>
              </a:spcBef>
              <a:buFont typeface="Arial" panose="020B0604020202020204" pitchFamily="34" charset="0"/>
              <a:buChar char="•"/>
            </a:pPr>
            <a:r>
              <a:rPr lang="en-US" sz="1200" dirty="0"/>
              <a:t>Conducting </a:t>
            </a:r>
            <a:r>
              <a:rPr lang="en-US" sz="1200" b="1" dirty="0"/>
              <a:t>Importer Verification inspections </a:t>
            </a:r>
            <a:r>
              <a:rPr lang="en-US" sz="1200" b="0" dirty="0"/>
              <a:t>to verify that importers are adequately verifying the safety of the food they import from foreign suppliers. </a:t>
            </a:r>
            <a:endParaRPr lang="en-US" sz="1200" b="1" dirty="0"/>
          </a:p>
          <a:p>
            <a:pPr marL="463550" lvl="2" indent="-238125">
              <a:spcBef>
                <a:spcPts val="600"/>
              </a:spcBef>
              <a:buFont typeface="Arial" panose="020B0604020202020204" pitchFamily="34" charset="0"/>
              <a:buChar char="•"/>
            </a:pPr>
            <a:r>
              <a:rPr lang="en-US" sz="1200" b="1" dirty="0"/>
              <a:t>Conducting examinations and collecting samples </a:t>
            </a:r>
            <a:r>
              <a:rPr lang="en-US" sz="1200" b="0" dirty="0"/>
              <a:t>o</a:t>
            </a:r>
            <a:r>
              <a:rPr lang="en-US" sz="1200" dirty="0"/>
              <a:t>f seafood offered for import</a:t>
            </a:r>
          </a:p>
          <a:p>
            <a:pPr marL="463550" lvl="2" indent="-238125">
              <a:spcBef>
                <a:spcPts val="600"/>
              </a:spcBef>
              <a:buFont typeface="Arial" panose="020B0604020202020204" pitchFamily="34" charset="0"/>
              <a:buChar char="•"/>
            </a:pPr>
            <a:r>
              <a:rPr lang="en-US" sz="1200" b="1" dirty="0"/>
              <a:t>Conducting evaluations </a:t>
            </a:r>
            <a:r>
              <a:rPr lang="en-US" sz="1200" dirty="0"/>
              <a:t>of filers of seafood products</a:t>
            </a:r>
          </a:p>
          <a:p>
            <a:pPr marL="463550" lvl="2" indent="-238125">
              <a:spcBef>
                <a:spcPts val="600"/>
              </a:spcBef>
              <a:buFont typeface="Arial" panose="020B0604020202020204" pitchFamily="34" charset="0"/>
              <a:buChar char="•"/>
            </a:pPr>
            <a:r>
              <a:rPr lang="en-US" sz="1200" dirty="0"/>
              <a:t>Conducting </a:t>
            </a:r>
            <a:r>
              <a:rPr lang="en-US" sz="1200" b="1" dirty="0"/>
              <a:t>country program assessments</a:t>
            </a:r>
          </a:p>
          <a:p>
            <a:pPr marL="463550" lvl="2" indent="-238125">
              <a:spcBef>
                <a:spcPts val="600"/>
              </a:spcBef>
              <a:buFont typeface="Arial" panose="020B0604020202020204" pitchFamily="34" charset="0"/>
              <a:buChar char="•"/>
            </a:pPr>
            <a:r>
              <a:rPr lang="en-US" sz="1200" dirty="0"/>
              <a:t>Receiving relevant information from our </a:t>
            </a:r>
            <a:r>
              <a:rPr lang="en-US" sz="1200" b="1" dirty="0"/>
              <a:t>partners and FDA foreign offices</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6</a:t>
            </a:fld>
            <a:endParaRPr lang="en-US" dirty="0"/>
          </a:p>
        </p:txBody>
      </p:sp>
      <p:pic>
        <p:nvPicPr>
          <p:cNvPr id="5" name="Picture 4">
            <a:extLst>
              <a:ext uri="{FF2B5EF4-FFF2-40B4-BE49-F238E27FC236}">
                <a16:creationId xmlns:a16="http://schemas.microsoft.com/office/drawing/2014/main" id="{D186AF30-A107-9511-5E15-2FA6342367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pic>
        <p:nvPicPr>
          <p:cNvPr id="6" name="Picture 5">
            <a:extLst>
              <a:ext uri="{FF2B5EF4-FFF2-40B4-BE49-F238E27FC236}">
                <a16:creationId xmlns:a16="http://schemas.microsoft.com/office/drawing/2014/main" id="{863980FF-4213-D23C-2863-4A54860836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934836"/>
            <a:ext cx="713364" cy="713364"/>
          </a:xfrm>
          <a:prstGeom prst="rect">
            <a:avLst/>
          </a:prstGeom>
        </p:spPr>
      </p:pic>
    </p:spTree>
    <p:extLst>
      <p:ext uri="{BB962C8B-B14F-4D97-AF65-F5344CB8AC3E}">
        <p14:creationId xmlns:p14="http://schemas.microsoft.com/office/powerpoint/2010/main" val="226091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How Seafood Enters the U.S.</a:t>
            </a:r>
          </a:p>
          <a:p>
            <a:endParaRPr lang="en-US" b="1" dirty="0"/>
          </a:p>
          <a:p>
            <a:r>
              <a:rPr lang="en-US" b="1" dirty="0"/>
              <a:t>Say: </a:t>
            </a:r>
            <a:r>
              <a:rPr lang="en-US" b="0" dirty="0"/>
              <a:t>We will start by illustrating how an imported entry such as seafood is processed for a U.S. FDA admissibility decision. First, the importer will contact the Customs Broker or Filer. </a:t>
            </a:r>
          </a:p>
          <a:p>
            <a:pPr marL="0" indent="0">
              <a:buFont typeface="Arial" panose="020B0604020202020204" pitchFamily="34" charset="0"/>
              <a:buNone/>
            </a:pPr>
            <a:endParaRPr lang="en-US" b="0" dirty="0"/>
          </a:p>
          <a:p>
            <a:pPr marL="0" indent="0">
              <a:buFont typeface="Arial" panose="020B0604020202020204" pitchFamily="34" charset="0"/>
              <a:buNone/>
            </a:pPr>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r>
              <a:rPr lang="en-US" b="1" dirty="0"/>
              <a:t>Say: </a:t>
            </a:r>
            <a:r>
              <a:rPr lang="en-US" b="0" dirty="0"/>
              <a:t>The Customs Broker or Filer will submit the entry information on behalf of the importer through the </a:t>
            </a:r>
          </a:p>
          <a:p>
            <a:pPr marL="0" indent="0">
              <a:buFont typeface="Arial" panose="020B0604020202020204" pitchFamily="34" charset="0"/>
              <a:buNone/>
            </a:pPr>
            <a:endParaRPr lang="en-US" dirty="0"/>
          </a:p>
          <a:p>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r>
              <a:rPr lang="en-US" b="1" dirty="0"/>
              <a:t>Say: </a:t>
            </a:r>
            <a:r>
              <a:rPr lang="en-US" b="0" dirty="0"/>
              <a:t>Automated Commercial Environment (ACE) system. </a:t>
            </a:r>
          </a:p>
          <a:p>
            <a:pPr marL="0" indent="0">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r>
              <a:rPr lang="en-US" b="1" dirty="0"/>
              <a:t>Say: </a:t>
            </a:r>
            <a:r>
              <a:rPr lang="en-US" b="0" dirty="0"/>
              <a:t>If the product is food, Prior Notice must be submitted.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r>
              <a:rPr lang="en-US" b="1" dirty="0"/>
              <a:t>Say: </a:t>
            </a:r>
            <a:r>
              <a:rPr lang="en-US" b="0" dirty="0"/>
              <a:t>The entry will undergo electronic screening through PREDICT, or Predictive Risk- based Evaluation for Dynamic Import Compliance Targeting. </a:t>
            </a:r>
            <a:r>
              <a:rPr lang="en-US" dirty="0"/>
              <a:t>The entry </a:t>
            </a:r>
            <a:r>
              <a:rPr lang="en-US" b="0" dirty="0"/>
              <a:t>will either pass through with a “May Proceed” designation or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Say: </a:t>
            </a:r>
            <a:r>
              <a:rPr lang="en-US" b="0" dirty="0"/>
              <a:t>it will undergo further review by a U.S. FDA staff member. </a:t>
            </a:r>
          </a:p>
          <a:p>
            <a:pPr marL="0" indent="0">
              <a:buFont typeface="Arial" panose="020B0604020202020204" pitchFamily="34" charset="0"/>
              <a:buNone/>
            </a:pPr>
            <a:r>
              <a:rPr lang="en-US" b="0" dirty="0"/>
              <a:t>The U.S. FDA entry reviewer will have several admissibility options, including </a:t>
            </a:r>
            <a:r>
              <a:rPr lang="en-US" dirty="0"/>
              <a:t>requesting a </a:t>
            </a:r>
            <a:r>
              <a:rPr lang="en-US" b="0" dirty="0"/>
              <a:t>field exam and/or sample collection, requesting additional information from the broker or filer, requesting detention through the </a:t>
            </a:r>
            <a:r>
              <a:rPr lang="en-US" dirty="0"/>
              <a:t>C</a:t>
            </a:r>
            <a:r>
              <a:rPr lang="en-US" b="0" dirty="0"/>
              <a:t>ompliance Branch, or may proceed and be released to the U.S. Commerce. We will explore these pathways during this session, starting with the U.S. FDA’s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r>
              <a:rPr lang="en-US" b="1" dirty="0"/>
              <a:t>Say:</a:t>
            </a:r>
            <a:r>
              <a:rPr lang="en-US" b="0" dirty="0"/>
              <a:t> But first let’s look at where it all starts, with importers.</a:t>
            </a:r>
          </a:p>
        </p:txBody>
      </p:sp>
      <p:sp>
        <p:nvSpPr>
          <p:cNvPr id="4" name="Slide Number Placeholder 3"/>
          <p:cNvSpPr>
            <a:spLocks noGrp="1"/>
          </p:cNvSpPr>
          <p:nvPr>
            <p:ph type="sldNum" sz="quarter" idx="5"/>
          </p:nvPr>
        </p:nvSpPr>
        <p:spPr/>
        <p:txBody>
          <a:bodyPr/>
          <a:lstStyle/>
          <a:p>
            <a:fld id="{A7439025-DF34-46F9-8BF3-4E94808FAC7B}" type="slidenum">
              <a:rPr lang="en-US" smtClean="0"/>
              <a:pPr/>
              <a:t>7</a:t>
            </a:fld>
            <a:endParaRPr lang="en-US" dirty="0"/>
          </a:p>
        </p:txBody>
      </p:sp>
      <p:pic>
        <p:nvPicPr>
          <p:cNvPr id="8" name="Picture 7">
            <a:extLst>
              <a:ext uri="{FF2B5EF4-FFF2-40B4-BE49-F238E27FC236}">
                <a16:creationId xmlns:a16="http://schemas.microsoft.com/office/drawing/2014/main" id="{E04EA67D-5F85-645F-ABB8-5A46BD7563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568472"/>
            <a:ext cx="713364" cy="713364"/>
          </a:xfrm>
          <a:prstGeom prst="rect">
            <a:avLst/>
          </a:prstGeom>
        </p:spPr>
      </p:pic>
      <p:pic>
        <p:nvPicPr>
          <p:cNvPr id="9" name="Picture 8">
            <a:extLst>
              <a:ext uri="{FF2B5EF4-FFF2-40B4-BE49-F238E27FC236}">
                <a16:creationId xmlns:a16="http://schemas.microsoft.com/office/drawing/2014/main" id="{F3DCEFDD-BE94-B032-3EE1-A0545674D5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954833"/>
            <a:ext cx="713364" cy="713364"/>
          </a:xfrm>
          <a:prstGeom prst="rect">
            <a:avLst/>
          </a:prstGeom>
        </p:spPr>
      </p:pic>
      <p:pic>
        <p:nvPicPr>
          <p:cNvPr id="10" name="Picture 9">
            <a:extLst>
              <a:ext uri="{FF2B5EF4-FFF2-40B4-BE49-F238E27FC236}">
                <a16:creationId xmlns:a16="http://schemas.microsoft.com/office/drawing/2014/main" id="{384FA5C6-FE25-35C9-FC80-40EE6EF4D8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977078"/>
            <a:ext cx="713364" cy="713364"/>
          </a:xfrm>
          <a:prstGeom prst="rect">
            <a:avLst/>
          </a:prstGeom>
        </p:spPr>
      </p:pic>
      <p:pic>
        <p:nvPicPr>
          <p:cNvPr id="11" name="Picture 10">
            <a:extLst>
              <a:ext uri="{FF2B5EF4-FFF2-40B4-BE49-F238E27FC236}">
                <a16:creationId xmlns:a16="http://schemas.microsoft.com/office/drawing/2014/main" id="{1FEC2514-49DA-52D0-537B-E83F694DD2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8238222"/>
            <a:ext cx="713364" cy="713364"/>
          </a:xfrm>
          <a:prstGeom prst="rect">
            <a:avLst/>
          </a:prstGeom>
        </p:spPr>
      </p:pic>
      <p:pic>
        <p:nvPicPr>
          <p:cNvPr id="6" name="Picture 5">
            <a:extLst>
              <a:ext uri="{FF2B5EF4-FFF2-40B4-BE49-F238E27FC236}">
                <a16:creationId xmlns:a16="http://schemas.microsoft.com/office/drawing/2014/main" id="{E0BB444E-7B65-129E-C71E-A326A9AB2B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pic>
        <p:nvPicPr>
          <p:cNvPr id="5" name="Picture 4">
            <a:extLst>
              <a:ext uri="{FF2B5EF4-FFF2-40B4-BE49-F238E27FC236}">
                <a16:creationId xmlns:a16="http://schemas.microsoft.com/office/drawing/2014/main" id="{E93EA550-F156-750D-C7AA-B55933650E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242576"/>
            <a:ext cx="713364" cy="713364"/>
          </a:xfrm>
          <a:prstGeom prst="rect">
            <a:avLst/>
          </a:prstGeom>
        </p:spPr>
      </p:pic>
      <p:pic>
        <p:nvPicPr>
          <p:cNvPr id="7" name="Picture 6">
            <a:extLst>
              <a:ext uri="{FF2B5EF4-FFF2-40B4-BE49-F238E27FC236}">
                <a16:creationId xmlns:a16="http://schemas.microsoft.com/office/drawing/2014/main" id="{FA33073C-EBE9-29C0-80F4-30B8FBD60B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894923"/>
            <a:ext cx="713364" cy="713364"/>
          </a:xfrm>
          <a:prstGeom prst="rect">
            <a:avLst/>
          </a:prstGeom>
        </p:spPr>
      </p:pic>
    </p:spTree>
    <p:extLst>
      <p:ext uri="{BB962C8B-B14F-4D97-AF65-F5344CB8AC3E}">
        <p14:creationId xmlns:p14="http://schemas.microsoft.com/office/powerpoint/2010/main" val="189737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0E4E-4FB9-63F6-97C6-51775902E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F0A87-2338-8407-C1C7-E238DED6DE14}"/>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D0DFCCF-82A3-5977-B565-0577BD001107}"/>
              </a:ext>
            </a:extLst>
          </p:cNvPr>
          <p:cNvSpPr>
            <a:spLocks noGrp="1"/>
          </p:cNvSpPr>
          <p:nvPr>
            <p:ph type="body" idx="1"/>
          </p:nvPr>
        </p:nvSpPr>
        <p:spPr/>
        <p:txBody>
          <a:bodyPr/>
          <a:lstStyle/>
          <a:p>
            <a:r>
              <a:rPr lang="en-US" b="1" dirty="0"/>
              <a:t>Importer Verification Inspections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Importer inspections are in part based on </a:t>
            </a:r>
            <a:r>
              <a:rPr lang="en-US" sz="1200" dirty="0"/>
              <a:t>Hazard Analysis Critical Control Point (</a:t>
            </a:r>
            <a:r>
              <a:rPr lang="en-US" dirty="0"/>
              <a:t>HACCP) regulations. The excerpt is in your Participant Guide. It reads:</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“Importer must either obtain products from a processor located in a country that has a Memorandum of Understanding (MOU) detailing U.S. equivalency or implement written verification procedures.” the latter (Importer verification is the most common one.</a:t>
            </a:r>
          </a:p>
          <a:p>
            <a:pPr marL="288925" marR="0" lvl="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Basically, this means that the </a:t>
            </a:r>
            <a:r>
              <a:rPr lang="en-US" b="1" dirty="0"/>
              <a:t>importer</a:t>
            </a:r>
            <a:r>
              <a:rPr lang="en-US" b="0" dirty="0"/>
              <a:t>, is required to buy from countries with an MOU. </a:t>
            </a:r>
          </a:p>
          <a:p>
            <a:r>
              <a:rPr lang="en-US" dirty="0">
                <a:ea typeface="+mn-lt"/>
                <a:cs typeface="+mn-lt"/>
              </a:rPr>
              <a:t>Or importers must have written procedures:</a:t>
            </a:r>
          </a:p>
          <a:p>
            <a:pPr marL="6350" lvl="1" indent="-238125" algn="l" defTabSz="914400" rtl="0" eaLnBrk="1" latinLnBrk="0" hangingPunct="1">
              <a:spcBef>
                <a:spcPts val="600"/>
              </a:spcBef>
              <a:buFont typeface="Arial" panose="020B0604020202020204" pitchFamily="34" charset="0"/>
              <a:buChar char="•"/>
            </a:pPr>
            <a:r>
              <a:rPr lang="en-US" sz="1200" b="0" i="0" kern="1200" dirty="0">
                <a:latin typeface="Arial Regular"/>
                <a:ea typeface="+mn-ea"/>
                <a:cs typeface="+mn-cs"/>
              </a:rPr>
              <a:t>To ensure the fish and fishery products imported to the U.S. are processed in accordance with the requirements of 21 CFR Part 123</a:t>
            </a:r>
          </a:p>
          <a:p>
            <a:pPr marL="6350" lvl="1" indent="-238125" algn="l" defTabSz="914400" rtl="0" eaLnBrk="1" latinLnBrk="0" hangingPunct="1">
              <a:spcBef>
                <a:spcPts val="600"/>
              </a:spcBef>
              <a:buFont typeface="Arial" panose="020B0604020202020204" pitchFamily="34" charset="0"/>
              <a:buChar char="•"/>
            </a:pPr>
            <a:r>
              <a:rPr lang="en-US" sz="1200" b="0" i="0" kern="1200" dirty="0">
                <a:latin typeface="Arial Regular"/>
                <a:ea typeface="+mn-ea"/>
                <a:cs typeface="+mn-cs"/>
              </a:rPr>
              <a:t>To list the product specifications which ensures that the product is not injurious to health or processed </a:t>
            </a:r>
            <a:r>
              <a:rPr lang="en-US" b="0" dirty="0">
                <a:cs typeface="Calibri" panose="020F0502020204030204"/>
              </a:rPr>
              <a:t>under </a:t>
            </a:r>
            <a:r>
              <a:rPr lang="en-US" dirty="0">
                <a:cs typeface="Calibri" panose="020F0502020204030204"/>
              </a:rPr>
              <a:t>insanitary conditions</a:t>
            </a:r>
            <a:endParaRPr lang="en-US" strike="sngStrike" dirty="0">
              <a:cs typeface="Calibri" panose="020F0502020204030204"/>
            </a:endParaRPr>
          </a:p>
          <a:p>
            <a:pPr>
              <a:defRPr/>
            </a:pPr>
            <a:endParaRPr lang="en-US" dirty="0">
              <a:cs typeface="Calibri" panose="020F0502020204030204"/>
            </a:endParaRPr>
          </a:p>
          <a:p>
            <a:pPr>
              <a:defRPr/>
            </a:pPr>
            <a:r>
              <a:rPr lang="en-US" dirty="0"/>
              <a:t>&lt;</a:t>
            </a:r>
            <a:r>
              <a:rPr lang="en-US" b="1" dirty="0"/>
              <a:t>Select</a:t>
            </a:r>
            <a:r>
              <a:rPr lang="en-US" dirty="0"/>
              <a:t> </a:t>
            </a:r>
            <a:r>
              <a:rPr lang="en-US" b="1" dirty="0"/>
              <a:t>Enter</a:t>
            </a:r>
            <a:r>
              <a:rPr lang="en-US" dirty="0"/>
              <a:t> to advance the slide build of each bullet.&gt;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r>
              <a:rPr lang="en-US" b="1" dirty="0"/>
              <a:t>Say: </a:t>
            </a:r>
            <a:r>
              <a:rPr lang="en-US" dirty="0">
                <a:ea typeface="+mn-lt"/>
                <a:cs typeface="+mn-lt"/>
              </a:rPr>
              <a:t>Importers must affirm product safety by any of these activities:</a:t>
            </a:r>
          </a:p>
          <a:p>
            <a:pPr marL="6350" lvl="1" indent="-238125" algn="l" defTabSz="914400" rtl="0" eaLnBrk="1" latinLnBrk="0" hangingPunct="1">
              <a:spcBef>
                <a:spcPts val="600"/>
              </a:spcBef>
              <a:buFont typeface="Arial" panose="020B0604020202020204" pitchFamily="34" charset="0"/>
              <a:buChar char="•"/>
            </a:pPr>
            <a:r>
              <a:rPr lang="en-US" sz="1200" b="0" i="0" kern="1200" dirty="0">
                <a:latin typeface="Arial Regular"/>
                <a:ea typeface="+mn-ea"/>
                <a:cs typeface="+mn-cs"/>
              </a:rPr>
              <a:t>Obtaining HACCP and monitoring records for lots </a:t>
            </a:r>
            <a:r>
              <a:rPr lang="en-US" sz="1200" b="0" i="0" kern="1200" dirty="0">
                <a:solidFill>
                  <a:schemeClr val="tx1"/>
                </a:solidFill>
                <a:latin typeface="Arial Regular"/>
                <a:ea typeface="+mn-ea"/>
                <a:cs typeface="+mn-cs"/>
              </a:rPr>
              <a:t>being imported</a:t>
            </a:r>
          </a:p>
          <a:p>
            <a:pPr marL="6350" lvl="1" indent="-238125" algn="l" defTabSz="914400" rtl="0" eaLnBrk="1" latinLnBrk="0" hangingPunct="1">
              <a:spcBef>
                <a:spcPts val="600"/>
              </a:spcBef>
              <a:buFont typeface="Arial" panose="020B0604020202020204" pitchFamily="34" charset="0"/>
              <a:buChar char="•"/>
            </a:pPr>
            <a:r>
              <a:rPr lang="en-US" sz="1200" b="0" i="0" kern="1200" dirty="0">
                <a:solidFill>
                  <a:schemeClr val="tx1"/>
                </a:solidFill>
                <a:latin typeface="Arial Regular"/>
                <a:ea typeface="+mn-ea"/>
                <a:cs typeface="+mn-cs"/>
              </a:rPr>
              <a:t>Obtaining lot-by-lot certification</a:t>
            </a:r>
          </a:p>
          <a:p>
            <a:pPr marL="6350" lvl="1" indent="-238125" algn="l" defTabSz="914400" rtl="0" eaLnBrk="1" latinLnBrk="0" hangingPunct="1">
              <a:spcBef>
                <a:spcPts val="600"/>
              </a:spcBef>
              <a:buFont typeface="Arial" panose="020B0604020202020204" pitchFamily="34" charset="0"/>
              <a:buChar char="•"/>
            </a:pPr>
            <a:r>
              <a:rPr lang="en-US" sz="1200" b="0" i="0" kern="1200" dirty="0">
                <a:solidFill>
                  <a:schemeClr val="tx1"/>
                </a:solidFill>
                <a:latin typeface="Arial Regular"/>
                <a:ea typeface="+mn-ea"/>
                <a:cs typeface="+mn-cs"/>
              </a:rPr>
              <a:t>Conducting regular inspections</a:t>
            </a:r>
          </a:p>
          <a:p>
            <a:pPr marL="6350" lvl="1" indent="-238125" algn="l" defTabSz="914400" rtl="0" eaLnBrk="1" latinLnBrk="0" hangingPunct="1">
              <a:spcBef>
                <a:spcPts val="600"/>
              </a:spcBef>
              <a:buFont typeface="Arial" panose="020B0604020202020204" pitchFamily="34" charset="0"/>
              <a:buChar char="•"/>
            </a:pPr>
            <a:r>
              <a:rPr lang="en-US" sz="1200" b="0" i="0" kern="1200" dirty="0">
                <a:solidFill>
                  <a:schemeClr val="tx1"/>
                </a:solidFill>
                <a:latin typeface="Arial Regular"/>
                <a:ea typeface="+mn-ea"/>
                <a:cs typeface="+mn-cs"/>
              </a:rPr>
              <a:t>Periodically testing the product</a:t>
            </a:r>
          </a:p>
          <a:p>
            <a:pPr marL="6350" lvl="1" indent="-238125" algn="l" defTabSz="914400" rtl="0" eaLnBrk="1" latinLnBrk="0" hangingPunct="1">
              <a:spcBef>
                <a:spcPts val="600"/>
              </a:spcBef>
              <a:buFont typeface="Arial" panose="020B0604020202020204" pitchFamily="34" charset="0"/>
              <a:buChar char="•"/>
            </a:pPr>
            <a:r>
              <a:rPr lang="en-US" sz="1200" b="0" i="0" kern="1200" dirty="0">
                <a:solidFill>
                  <a:schemeClr val="tx1"/>
                </a:solidFill>
                <a:latin typeface="Arial Regular"/>
                <a:ea typeface="+mn-ea"/>
                <a:cs typeface="+mn-cs"/>
              </a:rPr>
              <a:t>Most often the importer obtains a copy of the processor’s HACCP plan and written </a:t>
            </a:r>
            <a:r>
              <a:rPr lang="en-US" dirty="0"/>
              <a:t>g</a:t>
            </a:r>
            <a:r>
              <a:rPr lang="en-US" sz="1200" b="0" i="0" kern="1200" dirty="0">
                <a:solidFill>
                  <a:schemeClr val="tx1"/>
                </a:solidFill>
                <a:latin typeface="Arial Regular"/>
                <a:ea typeface="+mn-ea"/>
                <a:cs typeface="+mn-cs"/>
              </a:rPr>
              <a:t>uarantee</a:t>
            </a:r>
          </a:p>
          <a:p>
            <a:endParaRPr lang="en-US" b="0" dirty="0"/>
          </a:p>
        </p:txBody>
      </p:sp>
      <p:sp>
        <p:nvSpPr>
          <p:cNvPr id="4" name="Slide Number Placeholder 3">
            <a:extLst>
              <a:ext uri="{FF2B5EF4-FFF2-40B4-BE49-F238E27FC236}">
                <a16:creationId xmlns:a16="http://schemas.microsoft.com/office/drawing/2014/main" id="{10355BE9-0EE3-F8A2-9300-74E807BA8F90}"/>
              </a:ext>
            </a:extLst>
          </p:cNvPr>
          <p:cNvSpPr>
            <a:spLocks noGrp="1"/>
          </p:cNvSpPr>
          <p:nvPr>
            <p:ph type="sldNum" sz="quarter" idx="5"/>
          </p:nvPr>
        </p:nvSpPr>
        <p:spPr/>
        <p:txBody>
          <a:bodyPr/>
          <a:lstStyle/>
          <a:p>
            <a:fld id="{A7439025-DF34-46F9-8BF3-4E94808FAC7B}" type="slidenum">
              <a:rPr lang="en-US" smtClean="0"/>
              <a:pPr/>
              <a:t>8</a:t>
            </a:fld>
            <a:endParaRPr lang="en-US" dirty="0"/>
          </a:p>
        </p:txBody>
      </p:sp>
      <p:pic>
        <p:nvPicPr>
          <p:cNvPr id="5" name="Picture 4">
            <a:extLst>
              <a:ext uri="{FF2B5EF4-FFF2-40B4-BE49-F238E27FC236}">
                <a16:creationId xmlns:a16="http://schemas.microsoft.com/office/drawing/2014/main" id="{F53CD378-BA42-4E3F-C79F-B8134E6F3C0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pic>
        <p:nvPicPr>
          <p:cNvPr id="6" name="Picture 5">
            <a:extLst>
              <a:ext uri="{FF2B5EF4-FFF2-40B4-BE49-F238E27FC236}">
                <a16:creationId xmlns:a16="http://schemas.microsoft.com/office/drawing/2014/main" id="{7E198ED2-4BEF-A43B-85DE-5FDAB60B83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510849"/>
            <a:ext cx="713364" cy="713364"/>
          </a:xfrm>
          <a:prstGeom prst="rect">
            <a:avLst/>
          </a:prstGeom>
        </p:spPr>
      </p:pic>
    </p:spTree>
    <p:extLst>
      <p:ext uri="{BB962C8B-B14F-4D97-AF65-F5344CB8AC3E}">
        <p14:creationId xmlns:p14="http://schemas.microsoft.com/office/powerpoint/2010/main" val="116895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U.S. Agent and Customs Broker</a:t>
            </a:r>
          </a:p>
          <a:p>
            <a:endParaRPr lang="en-US" b="1" dirty="0"/>
          </a:p>
          <a:p>
            <a:r>
              <a:rPr lang="en-US" b="1" dirty="0"/>
              <a:t>Say: </a:t>
            </a:r>
            <a:r>
              <a:rPr lang="en-US" b="0" dirty="0"/>
              <a:t>F</a:t>
            </a:r>
            <a:r>
              <a:rPr lang="en-US" dirty="0"/>
              <a:t>ood facilities shipping products to the U.S. are </a:t>
            </a:r>
            <a:r>
              <a:rPr lang="en-US" b="1" dirty="0"/>
              <a:t>required to have an agent in the U.S.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&lt;</a:t>
            </a:r>
            <a:r>
              <a:rPr lang="en-US" b="1" dirty="0"/>
              <a:t>Select</a:t>
            </a:r>
            <a:r>
              <a:rPr lang="en-US" dirty="0"/>
              <a:t> </a:t>
            </a:r>
            <a:r>
              <a:rPr lang="en-US" b="1" dirty="0"/>
              <a:t>Enter</a:t>
            </a:r>
            <a:r>
              <a:rPr lang="en-US" dirty="0"/>
              <a:t> to advance the slide build.&gt;</a:t>
            </a:r>
          </a:p>
          <a:p>
            <a:endParaRPr lang="en-US" b="1" dirty="0"/>
          </a:p>
          <a:p>
            <a:r>
              <a:rPr lang="en-US" b="1" dirty="0"/>
              <a:t>Say: </a:t>
            </a:r>
            <a:r>
              <a:rPr lang="en-US" dirty="0"/>
              <a:t>The U.S. agent acts as a </a:t>
            </a:r>
            <a:r>
              <a:rPr lang="en-US" b="1" dirty="0"/>
              <a:t>communication link </a:t>
            </a:r>
            <a:r>
              <a:rPr lang="en-US" dirty="0"/>
              <a:t>for both routine and emergency communications between U.S. FDA and the exporter. </a:t>
            </a:r>
            <a:r>
              <a:rPr lang="en-US" b="1" dirty="0"/>
              <a:t>U.S. FDA will contact a facility’s U.S. agent if an emergency occurs</a:t>
            </a:r>
            <a:r>
              <a:rPr lang="en-US" dirty="0"/>
              <a:t>, unless the facility opts to designate a different emergency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9</a:t>
            </a:fld>
            <a:endParaRPr lang="en-US" dirty="0"/>
          </a:p>
        </p:txBody>
      </p:sp>
      <p:pic>
        <p:nvPicPr>
          <p:cNvPr id="5" name="Picture 4">
            <a:extLst>
              <a:ext uri="{FF2B5EF4-FFF2-40B4-BE49-F238E27FC236}">
                <a16:creationId xmlns:a16="http://schemas.microsoft.com/office/drawing/2014/main" id="{BE08AAE0-17CA-0B7F-31C7-19A24612CF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pic>
        <p:nvPicPr>
          <p:cNvPr id="6" name="Picture 5">
            <a:extLst>
              <a:ext uri="{FF2B5EF4-FFF2-40B4-BE49-F238E27FC236}">
                <a16:creationId xmlns:a16="http://schemas.microsoft.com/office/drawing/2014/main" id="{3F9E2263-AC98-C5E2-29D0-BC77A43490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011036"/>
            <a:ext cx="713364" cy="713364"/>
          </a:xfrm>
          <a:prstGeom prst="rect">
            <a:avLst/>
          </a:prstGeom>
        </p:spPr>
      </p:pic>
    </p:spTree>
    <p:extLst>
      <p:ext uri="{BB962C8B-B14F-4D97-AF65-F5344CB8AC3E}">
        <p14:creationId xmlns:p14="http://schemas.microsoft.com/office/powerpoint/2010/main" val="152040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1" y="2154562"/>
            <a:ext cx="5758542" cy="877365"/>
          </a:xfrm>
        </p:spPr>
        <p:txBody>
          <a:bodyPr>
            <a:normAutofit/>
          </a:bodyPr>
          <a:lstStyle>
            <a:lvl1pPr marL="0" indent="0">
              <a:buNone/>
              <a:defRPr sz="2400"/>
            </a:lvl1pPr>
          </a:lstStyle>
          <a:p>
            <a:pPr lvl="0"/>
            <a:r>
              <a:rPr lang="en-US"/>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3086" y="206272"/>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1" y="380391"/>
            <a:ext cx="5758543" cy="1690914"/>
          </a:xfrm>
        </p:spPr>
        <p:txBody>
          <a:bodyPr>
            <a:noAutofit/>
          </a:bodyPr>
          <a:lstStyle>
            <a:lvl1pPr>
              <a:defRPr sz="6000"/>
            </a:lvl1pPr>
          </a:lstStyle>
          <a:p>
            <a:r>
              <a:rPr lang="en-US"/>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0" y="1828800"/>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5270" y="1828800"/>
            <a:ext cx="5141578"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217421557"/>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0" y="5473700"/>
            <a:ext cx="3382963" cy="660400"/>
          </a:xfrm>
        </p:spPr>
        <p:txBody>
          <a:bodyPr>
            <a:normAutofit/>
          </a:bodyPr>
          <a:lstStyle>
            <a:lvl1pPr marL="0" indent="0" algn="ctr">
              <a:buFontTx/>
              <a:buNone/>
              <a:defRPr sz="2000" b="1"/>
            </a:lvl1pPr>
          </a:lstStyle>
          <a:p>
            <a:pPr lvl="0"/>
            <a:r>
              <a:rPr lang="en-US"/>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2" y="5473700"/>
            <a:ext cx="3382963" cy="660400"/>
          </a:xfrm>
        </p:spPr>
        <p:txBody>
          <a:bodyPr>
            <a:normAutofit/>
          </a:bodyPr>
          <a:lstStyle>
            <a:lvl1pPr marL="0" indent="0" algn="ctr">
              <a:buFontTx/>
              <a:buNone/>
              <a:defRPr sz="2000" b="1"/>
            </a:lvl1pPr>
          </a:lstStyle>
          <a:p>
            <a:pPr lvl="0"/>
            <a:r>
              <a:rPr lang="en-US"/>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09ADF3AC-E3D4-E189-F69E-F7AD5C1DF5BB}"/>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3637CE3B-F8DF-582C-BC92-0391FACA9A68}"/>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5C660A22-F3DB-2D62-057F-298266F26A5A}"/>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288BF400-5FA2-BE3B-B2E8-73B440AC860E}"/>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8"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6" name="Picture 5">
            <a:extLst>
              <a:ext uri="{FF2B5EF4-FFF2-40B4-BE49-F238E27FC236}">
                <a16:creationId xmlns:a16="http://schemas.microsoft.com/office/drawing/2014/main" id="{57F6D99A-DD3C-F032-C13F-95DD91CC0C1E}"/>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1574581042"/>
      </p:ext>
    </p:extLst>
  </p:cSld>
  <p:clrMapOvr>
    <a:masterClrMapping/>
  </p:clrMapOvr>
  <p:extLst>
    <p:ext uri="{DCECCB84-F9BA-43D5-87BE-67443E8EF086}">
      <p15:sldGuideLst xmlns:p15="http://schemas.microsoft.com/office/powerpoint/2012/main">
        <p15:guide id="1" pos="3840" userDrawn="1">
          <p15:clr>
            <a:srgbClr val="FBAE40"/>
          </p15:clr>
        </p15:guide>
        <p15:guide id="2" pos="6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FC45D79C-3315-0BB9-F4CA-66D698D984F8}"/>
              </a:ext>
              <a:ext uri="{C183D7F6-B498-43B3-948B-1728B52AA6E4}">
                <adec:decorative xmlns:adec="http://schemas.microsoft.com/office/drawing/2017/decorative" val="1"/>
              </a:ext>
            </a:extLst>
          </p:cNvPr>
          <p:cNvGrpSpPr/>
          <p:nvPr userDrawn="1"/>
        </p:nvGrpSpPr>
        <p:grpSpPr>
          <a:xfrm>
            <a:off x="-1446495" y="164973"/>
            <a:ext cx="1108728" cy="5618097"/>
            <a:chOff x="-1953309" y="0"/>
            <a:chExt cx="1108728" cy="5618097"/>
          </a:xfrm>
        </p:grpSpPr>
        <p:sp>
          <p:nvSpPr>
            <p:cNvPr id="8" name="Rectangle 7">
              <a:extLst>
                <a:ext uri="{FF2B5EF4-FFF2-40B4-BE49-F238E27FC236}">
                  <a16:creationId xmlns:a16="http://schemas.microsoft.com/office/drawing/2014/main" id="{DDDB0109-645A-B02B-1D31-07CD14216601}"/>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09BC3D-BF0E-8315-F0D6-10D8E465116F}"/>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E574691-93BA-A88F-AEB6-422D5B86AD7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60152EB-553F-DF3B-27FF-5513466C9114}"/>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4BBE1A3-C350-DC03-D8F2-D04DD1E35812}"/>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E07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CF1991E-BAAB-EB37-62D7-2BA21E10F522}"/>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B15628-D1D7-AB3A-65D2-4F2F48D25840}"/>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FA7727B-B996-F648-25B7-EC97F985A1AA}"/>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67D0190-E6AB-2510-D6E2-CF09FB3F4BB2}"/>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2C645EF-344C-E6B3-1209-2E506F19963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9B065C1-F7CF-6A00-3FCD-DB5F4F9C7C54}"/>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7D1AE1D-7C92-7CC4-0FC4-1E41C74A83F9}"/>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059C258-E38C-F192-2566-E4FFC625323E}"/>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8B1E0E7-C9B9-7399-CAC2-2F01898A5F02}"/>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2A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A122D3-0137-5DF0-4394-2371EBC7F627}"/>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id="{31B3CC32-289E-D672-3869-C209271444DE}"/>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5"/>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60" r:id="rId10"/>
    <p:sldLayoutId id="2147483758" r:id="rId11"/>
    <p:sldLayoutId id="2147483757" r:id="rId12"/>
    <p:sldLayoutId id="2147483716" r:id="rId13"/>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hyperlink" Target="https://www.fda.gov/food/guidance-regulation-food-and-dietary-supplements/registration-food-facilities-and-other-submissions" TargetMode="External"/><Relationship Id="rId9" Type="http://schemas.openxmlformats.org/officeDocument/2006/relationships/image" Target="../media/image21.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3" Type="http://schemas.openxmlformats.org/officeDocument/2006/relationships/notesSlide" Target="../notesSlides/notesSlide12.xml"/><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hyperlink" Target="https://www.fda.gov/food/guidance-regulation-food-and-dietary-supplements/registration-food-facilities-and-other-submissions" TargetMode="External"/><Relationship Id="rId9" Type="http://schemas.openxmlformats.org/officeDocument/2006/relationships/image" Target="../media/image21.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notesSlide" Target="../notesSlides/notesSlide16.xml"/><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32.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hyperlink" Target="https://www.fda.gov/food/guidance-regulation-food-and-dietary-supplements/registration-food-facilities-and-other-submissions" TargetMode="External"/><Relationship Id="rId9" Type="http://schemas.openxmlformats.org/officeDocument/2006/relationships/image" Target="../media/image21.png"/><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33.xml"/><Relationship Id="rId5" Type="http://schemas.openxmlformats.org/officeDocument/2006/relationships/hyperlink" Target="https://www.fda.gov/industry/actions-enforcement/import-alerts" TargetMode="Externa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6.xml"/><Relationship Id="rId5" Type="http://schemas.openxmlformats.org/officeDocument/2006/relationships/image" Target="../media/image37.png"/><Relationship Id="rId4" Type="http://schemas.openxmlformats.org/officeDocument/2006/relationships/hyperlink" Target="https://datadashboard.fda.gov/ora/index.ht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37.xml"/><Relationship Id="rId6" Type="http://schemas.openxmlformats.org/officeDocument/2006/relationships/hyperlink" Target="https://datadashboard.fda.gov/ora/index.htm" TargetMode="External"/><Relationship Id="rId5" Type="http://schemas.openxmlformats.org/officeDocument/2006/relationships/image" Target="../media/image39.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38.xml"/><Relationship Id="rId5" Type="http://schemas.openxmlformats.org/officeDocument/2006/relationships/image" Target="../media/image40.png"/><Relationship Id="rId4" Type="http://schemas.openxmlformats.org/officeDocument/2006/relationships/hyperlink" Target="https://datadashboard.fda.gov/ora/index.ht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www.fda.gov/industry/import-program-food-and-drug-administration-fda/import-basic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hyperlink" Target="https://www.fda.gov/food/importing-food-products-united-states/fda-strategy-safety-imported-food"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hyperlink" Target="https://www.fda.gov/food/guidance-regulation-food-and-dietary-supplements/registration-food-facilities-and-other-submission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2.png"/><Relationship Id="rId3" Type="http://schemas.openxmlformats.org/officeDocument/2006/relationships/notesSlide" Target="../notesSlides/notesSlide9.xml"/><Relationship Id="rId7" Type="http://schemas.openxmlformats.org/officeDocument/2006/relationships/image" Target="../media/image20.png"/><Relationship Id="rId12" Type="http://schemas.openxmlformats.org/officeDocument/2006/relationships/hyperlink" Target="https://www.fda.gov/food/guidance-regulation-food-and-dietary-supplements/registration-food-facilities-and-other-submissions" TargetMode="Externa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FF37FFE9-05A0-72EC-64FF-8BB05F3AFF87}"/>
              </a:ext>
            </a:extLst>
          </p:cNvPr>
          <p:cNvSpPr>
            <a:spLocks noGrp="1"/>
          </p:cNvSpPr>
          <p:nvPr>
            <p:ph type="body" sz="quarter" idx="10"/>
          </p:nvPr>
        </p:nvSpPr>
        <p:spPr/>
        <p:txBody>
          <a:bodyPr/>
          <a:lstStyle/>
          <a:p>
            <a:r>
              <a:rPr lang="en-US" i="1" dirty="0"/>
              <a:t>&lt;Enter Instructor Name and Title Here&gt;</a:t>
            </a:r>
          </a:p>
        </p:txBody>
      </p:sp>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1"/>
            <a:ext cx="9058659" cy="1690914"/>
          </a:xfrm>
        </p:spPr>
        <p:txBody>
          <a:bodyPr/>
          <a:lstStyle/>
          <a:p>
            <a:r>
              <a:rPr lang="en-US" sz="4400" dirty="0"/>
              <a:t>U.S. FDA Import Operations</a:t>
            </a:r>
          </a:p>
        </p:txBody>
      </p:sp>
      <p:pic>
        <p:nvPicPr>
          <p:cNvPr id="5" name="Picture 4">
            <a:extLst>
              <a:ext uri="{FF2B5EF4-FFF2-40B4-BE49-F238E27FC236}">
                <a16:creationId xmlns:a16="http://schemas.microsoft.com/office/drawing/2014/main" id="{CB96FEF8-19D4-82DC-43D0-5375F6CBC098}"/>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6" name="TextBox 5">
            <a:extLst>
              <a:ext uri="{FF2B5EF4-FFF2-40B4-BE49-F238E27FC236}">
                <a16:creationId xmlns:a16="http://schemas.microsoft.com/office/drawing/2014/main" id="{E8D96B81-2288-4093-D204-57072FF96A0C}"/>
              </a:ext>
            </a:extLst>
          </p:cNvPr>
          <p:cNvSpPr txBox="1"/>
          <p:nvPr/>
        </p:nvSpPr>
        <p:spPr>
          <a:xfrm>
            <a:off x="3768968" y="3302256"/>
            <a:ext cx="175450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45 minutes</a:t>
            </a:r>
            <a:endParaRPr lang="en-US" sz="18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3A8A5-BF5E-84A9-A2F4-9F11C9B1E43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4E87240-41D3-6218-45B1-33B75EF07FE7}"/>
              </a:ext>
            </a:extLst>
          </p:cNvPr>
          <p:cNvSpPr>
            <a:spLocks/>
          </p:cNvSpPr>
          <p:nvPr/>
        </p:nvSpPr>
        <p:spPr>
          <a:xfrm>
            <a:off x="0" y="1060704"/>
            <a:ext cx="12192000" cy="5559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B93B007-CD5C-7858-DE8E-48B2E917185A}"/>
              </a:ext>
            </a:extLst>
          </p:cNvPr>
          <p:cNvSpPr>
            <a:spLocks noGrp="1"/>
          </p:cNvSpPr>
          <p:nvPr>
            <p:ph type="title"/>
          </p:nvPr>
        </p:nvSpPr>
        <p:spPr/>
        <p:txBody>
          <a:bodyPr anchor="ctr"/>
          <a:lstStyle/>
          <a:p>
            <a:r>
              <a:rPr lang="en-US" sz="3600" dirty="0"/>
              <a:t>Food Facility Registration and Prior Notice</a:t>
            </a:r>
          </a:p>
        </p:txBody>
      </p:sp>
      <p:sp>
        <p:nvSpPr>
          <p:cNvPr id="5" name="Slide Number Placeholder 4">
            <a:extLst>
              <a:ext uri="{FF2B5EF4-FFF2-40B4-BE49-F238E27FC236}">
                <a16:creationId xmlns:a16="http://schemas.microsoft.com/office/drawing/2014/main" id="{CBAE9998-6FA3-B5F5-7940-47D391C1F807}"/>
              </a:ext>
            </a:extLst>
          </p:cNvPr>
          <p:cNvSpPr>
            <a:spLocks noGrp="1"/>
          </p:cNvSpPr>
          <p:nvPr>
            <p:ph type="sldNum" sz="quarter" idx="4"/>
          </p:nvPr>
        </p:nvSpPr>
        <p:spPr/>
        <p:txBody>
          <a:bodyPr/>
          <a:lstStyle/>
          <a:p>
            <a:fld id="{9DAB3369-7666-44EB-AEA9-5FA9440DB40A}" type="slidenum">
              <a:rPr lang="en-US" smtClean="0"/>
              <a:pPr/>
              <a:t>10</a:t>
            </a:fld>
            <a:endParaRPr lang="en-US" dirty="0"/>
          </a:p>
        </p:txBody>
      </p:sp>
      <p:sp>
        <p:nvSpPr>
          <p:cNvPr id="11" name="TextBox 10">
            <a:extLst>
              <a:ext uri="{FF2B5EF4-FFF2-40B4-BE49-F238E27FC236}">
                <a16:creationId xmlns:a16="http://schemas.microsoft.com/office/drawing/2014/main" id="{B52BA7A7-3976-83C0-10FD-7DBB4B5BDB80}"/>
              </a:ext>
            </a:extLst>
          </p:cNvPr>
          <p:cNvSpPr txBox="1"/>
          <p:nvPr/>
        </p:nvSpPr>
        <p:spPr>
          <a:xfrm>
            <a:off x="2857500" y="6581001"/>
            <a:ext cx="8735785"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https://www.fda.gov/food/guidance-regulation-food-and-dietary-supplements/registration-food-facilities-and-other-submissions</a:t>
            </a:r>
            <a:r>
              <a:rPr lang="en-US" sz="1200" dirty="0"/>
              <a:t> </a:t>
            </a:r>
          </a:p>
        </p:txBody>
      </p:sp>
      <p:grpSp>
        <p:nvGrpSpPr>
          <p:cNvPr id="12" name="Group 11">
            <a:extLst>
              <a:ext uri="{FF2B5EF4-FFF2-40B4-BE49-F238E27FC236}">
                <a16:creationId xmlns:a16="http://schemas.microsoft.com/office/drawing/2014/main" id="{DA51A798-F98F-401D-6A1D-E8D4CF8DB84B}"/>
              </a:ext>
            </a:extLst>
          </p:cNvPr>
          <p:cNvGrpSpPr/>
          <p:nvPr/>
        </p:nvGrpSpPr>
        <p:grpSpPr>
          <a:xfrm>
            <a:off x="2658973" y="1221393"/>
            <a:ext cx="9059125" cy="5141483"/>
            <a:chOff x="2036260" y="1270380"/>
            <a:chExt cx="9059125" cy="5141483"/>
          </a:xfrm>
        </p:grpSpPr>
        <p:grpSp>
          <p:nvGrpSpPr>
            <p:cNvPr id="13" name="Group 12">
              <a:extLst>
                <a:ext uri="{FF2B5EF4-FFF2-40B4-BE49-F238E27FC236}">
                  <a16:creationId xmlns:a16="http://schemas.microsoft.com/office/drawing/2014/main" id="{7BDDDCDC-9113-ECFD-97B7-AA74657D785E}"/>
                </a:ext>
              </a:extLst>
            </p:cNvPr>
            <p:cNvGrpSpPr/>
            <p:nvPr/>
          </p:nvGrpSpPr>
          <p:grpSpPr>
            <a:xfrm>
              <a:off x="9674799" y="1270380"/>
              <a:ext cx="1420586" cy="1080851"/>
              <a:chOff x="8671832" y="1273789"/>
              <a:chExt cx="1420586" cy="1080851"/>
            </a:xfrm>
          </p:grpSpPr>
          <p:sp>
            <p:nvSpPr>
              <p:cNvPr id="53" name="TextBox 52">
                <a:extLst>
                  <a:ext uri="{FF2B5EF4-FFF2-40B4-BE49-F238E27FC236}">
                    <a16:creationId xmlns:a16="http://schemas.microsoft.com/office/drawing/2014/main" id="{1F222ECB-DC08-DC5D-0542-B8C0413F1E5C}"/>
                  </a:ext>
                </a:extLst>
              </p:cNvPr>
              <p:cNvSpPr txBox="1"/>
              <p:nvPr/>
            </p:nvSpPr>
            <p:spPr>
              <a:xfrm>
                <a:off x="8671832" y="2031475"/>
                <a:ext cx="1420586" cy="323165"/>
              </a:xfrm>
              <a:prstGeom prst="rect">
                <a:avLst/>
              </a:prstGeom>
              <a:noFill/>
            </p:spPr>
            <p:txBody>
              <a:bodyPr wrap="square">
                <a:spAutoFit/>
              </a:bodyPr>
              <a:lstStyle/>
              <a:p>
                <a:pPr algn="ctr">
                  <a:lnSpc>
                    <a:spcPts val="1820"/>
                  </a:lnSpc>
                </a:pPr>
                <a:r>
                  <a:rPr lang="en-US" sz="1700" dirty="0"/>
                  <a:t>Prior Notice </a:t>
                </a:r>
              </a:p>
            </p:txBody>
          </p:sp>
          <p:pic>
            <p:nvPicPr>
              <p:cNvPr id="54" name="Picture 53" descr="A blue and black icon with a triangle and a warning sign&#10;&#10;AI-generated content may be incorrect.">
                <a:extLst>
                  <a:ext uri="{FF2B5EF4-FFF2-40B4-BE49-F238E27FC236}">
                    <a16:creationId xmlns:a16="http://schemas.microsoft.com/office/drawing/2014/main" id="{E2291022-356E-68B0-9D47-9FA947ABB9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0500" y="1273789"/>
                <a:ext cx="603250" cy="685800"/>
              </a:xfrm>
              <a:prstGeom prst="rect">
                <a:avLst/>
              </a:prstGeom>
            </p:spPr>
          </p:pic>
        </p:grpSp>
        <p:grpSp>
          <p:nvGrpSpPr>
            <p:cNvPr id="14" name="Group 13">
              <a:extLst>
                <a:ext uri="{FF2B5EF4-FFF2-40B4-BE49-F238E27FC236}">
                  <a16:creationId xmlns:a16="http://schemas.microsoft.com/office/drawing/2014/main" id="{52CDF3B5-0927-AF58-E303-FC53E3BD4BA7}"/>
                </a:ext>
              </a:extLst>
            </p:cNvPr>
            <p:cNvGrpSpPr/>
            <p:nvPr/>
          </p:nvGrpSpPr>
          <p:grpSpPr>
            <a:xfrm>
              <a:off x="6953054" y="3186830"/>
              <a:ext cx="1886146" cy="1336025"/>
              <a:chOff x="6195452" y="3272093"/>
              <a:chExt cx="1886146" cy="1336025"/>
            </a:xfrm>
          </p:grpSpPr>
          <p:sp>
            <p:nvSpPr>
              <p:cNvPr id="51" name="TextBox 50">
                <a:extLst>
                  <a:ext uri="{FF2B5EF4-FFF2-40B4-BE49-F238E27FC236}">
                    <a16:creationId xmlns:a16="http://schemas.microsoft.com/office/drawing/2014/main" id="{0EAEF591-5B93-46AD-172A-5AAE8E989EE6}"/>
                  </a:ext>
                </a:extLst>
              </p:cNvPr>
              <p:cNvSpPr txBox="1"/>
              <p:nvPr/>
            </p:nvSpPr>
            <p:spPr>
              <a:xfrm>
                <a:off x="6195452" y="4054120"/>
                <a:ext cx="1886146" cy="553998"/>
              </a:xfrm>
              <a:prstGeom prst="rect">
                <a:avLst/>
              </a:prstGeom>
              <a:noFill/>
            </p:spPr>
            <p:txBody>
              <a:bodyPr wrap="square">
                <a:spAutoFit/>
              </a:bodyPr>
              <a:lstStyle/>
              <a:p>
                <a:pPr algn="ctr">
                  <a:lnSpc>
                    <a:spcPts val="1820"/>
                  </a:lnSpc>
                </a:pPr>
                <a:r>
                  <a:rPr lang="en-US" sz="1700" dirty="0"/>
                  <a:t>PREDICT Screening</a:t>
                </a:r>
              </a:p>
            </p:txBody>
          </p:sp>
          <p:pic>
            <p:nvPicPr>
              <p:cNvPr id="52" name="Picture 51" descr="A blue and white computer with a magnifying glass&#10;&#10;AI-generated content may be incorrect.">
                <a:extLst>
                  <a:ext uri="{FF2B5EF4-FFF2-40B4-BE49-F238E27FC236}">
                    <a16:creationId xmlns:a16="http://schemas.microsoft.com/office/drawing/2014/main" id="{04E791BB-F6B9-9FC4-E26D-3D9AF19457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225" y="3272093"/>
                <a:ext cx="736600" cy="666750"/>
              </a:xfrm>
              <a:prstGeom prst="rect">
                <a:avLst/>
              </a:prstGeom>
            </p:spPr>
          </p:pic>
        </p:grpSp>
        <p:grpSp>
          <p:nvGrpSpPr>
            <p:cNvPr id="15" name="Group 14">
              <a:extLst>
                <a:ext uri="{FF2B5EF4-FFF2-40B4-BE49-F238E27FC236}">
                  <a16:creationId xmlns:a16="http://schemas.microsoft.com/office/drawing/2014/main" id="{8404E681-0291-B3D6-D157-6340E599E65A}"/>
                </a:ext>
              </a:extLst>
            </p:cNvPr>
            <p:cNvGrpSpPr/>
            <p:nvPr/>
          </p:nvGrpSpPr>
          <p:grpSpPr>
            <a:xfrm>
              <a:off x="2036260" y="4102987"/>
              <a:ext cx="2036266" cy="1280244"/>
              <a:chOff x="2125017" y="3906185"/>
              <a:chExt cx="2036266" cy="1280244"/>
            </a:xfrm>
          </p:grpSpPr>
          <p:sp>
            <p:nvSpPr>
              <p:cNvPr id="49" name="TextBox 48">
                <a:extLst>
                  <a:ext uri="{FF2B5EF4-FFF2-40B4-BE49-F238E27FC236}">
                    <a16:creationId xmlns:a16="http://schemas.microsoft.com/office/drawing/2014/main" id="{E35C7AE7-885F-EB20-5486-207BDFC9EEC3}"/>
                  </a:ext>
                </a:extLst>
              </p:cNvPr>
              <p:cNvSpPr txBox="1"/>
              <p:nvPr/>
            </p:nvSpPr>
            <p:spPr>
              <a:xfrm>
                <a:off x="2125017" y="4632431"/>
                <a:ext cx="2036266" cy="553998"/>
              </a:xfrm>
              <a:prstGeom prst="rect">
                <a:avLst/>
              </a:prstGeom>
              <a:noFill/>
            </p:spPr>
            <p:txBody>
              <a:bodyPr wrap="square">
                <a:spAutoFit/>
              </a:bodyPr>
              <a:lstStyle/>
              <a:p>
                <a:pPr algn="ctr">
                  <a:lnSpc>
                    <a:spcPts val="1820"/>
                  </a:lnSpc>
                </a:pPr>
                <a:r>
                  <a:rPr lang="en-US" sz="1700" dirty="0"/>
                  <a:t>Field Exam and/or Sample Collection</a:t>
                </a:r>
              </a:p>
            </p:txBody>
          </p:sp>
          <p:pic>
            <p:nvPicPr>
              <p:cNvPr id="50" name="Picture 49" descr="A magnifying glass over boxes&#10;&#10;AI-generated content may be incorrect.">
                <a:extLst>
                  <a:ext uri="{FF2B5EF4-FFF2-40B4-BE49-F238E27FC236}">
                    <a16:creationId xmlns:a16="http://schemas.microsoft.com/office/drawing/2014/main" id="{C528D704-6B8D-2D0B-E94F-480B4BA955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250" y="3906185"/>
                <a:ext cx="685800" cy="609600"/>
              </a:xfrm>
              <a:prstGeom prst="rect">
                <a:avLst/>
              </a:prstGeom>
            </p:spPr>
          </p:pic>
        </p:grpSp>
        <p:grpSp>
          <p:nvGrpSpPr>
            <p:cNvPr id="16" name="Group 15">
              <a:extLst>
                <a:ext uri="{FF2B5EF4-FFF2-40B4-BE49-F238E27FC236}">
                  <a16:creationId xmlns:a16="http://schemas.microsoft.com/office/drawing/2014/main" id="{EBF6DFFE-0DC7-CE43-5236-7DF1CFA44487}"/>
                </a:ext>
              </a:extLst>
            </p:cNvPr>
            <p:cNvGrpSpPr/>
            <p:nvPr/>
          </p:nvGrpSpPr>
          <p:grpSpPr>
            <a:xfrm>
              <a:off x="4718405" y="3154172"/>
              <a:ext cx="1082854" cy="1365893"/>
              <a:chOff x="4532941" y="3206863"/>
              <a:chExt cx="1082854" cy="1365893"/>
            </a:xfrm>
          </p:grpSpPr>
          <p:sp>
            <p:nvSpPr>
              <p:cNvPr id="47" name="TextBox 46">
                <a:extLst>
                  <a:ext uri="{FF2B5EF4-FFF2-40B4-BE49-F238E27FC236}">
                    <a16:creationId xmlns:a16="http://schemas.microsoft.com/office/drawing/2014/main" id="{438701C0-0E0E-D194-9DF1-8C6A60676B37}"/>
                  </a:ext>
                </a:extLst>
              </p:cNvPr>
              <p:cNvSpPr txBox="1"/>
              <p:nvPr/>
            </p:nvSpPr>
            <p:spPr>
              <a:xfrm>
                <a:off x="4532941" y="4018758"/>
                <a:ext cx="1082854" cy="553998"/>
              </a:xfrm>
              <a:prstGeom prst="rect">
                <a:avLst/>
              </a:prstGeom>
              <a:noFill/>
            </p:spPr>
            <p:txBody>
              <a:bodyPr wrap="square">
                <a:spAutoFit/>
              </a:bodyPr>
              <a:lstStyle/>
              <a:p>
                <a:pPr algn="ctr">
                  <a:lnSpc>
                    <a:spcPts val="1820"/>
                  </a:lnSpc>
                </a:pPr>
                <a:r>
                  <a:rPr lang="en-US" sz="1700" dirty="0"/>
                  <a:t>Entry Review</a:t>
                </a:r>
              </a:p>
            </p:txBody>
          </p:sp>
          <p:pic>
            <p:nvPicPr>
              <p:cNvPr id="48" name="Picture 47" descr="A computer screen with check marks&#10;&#10;AI-generated content may be incorrect.">
                <a:extLst>
                  <a:ext uri="{FF2B5EF4-FFF2-40B4-BE49-F238E27FC236}">
                    <a16:creationId xmlns:a16="http://schemas.microsoft.com/office/drawing/2014/main" id="{15358CA7-F019-DFB9-907C-AF2971E5D3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5118" y="3206863"/>
                <a:ext cx="698500" cy="730250"/>
              </a:xfrm>
              <a:prstGeom prst="rect">
                <a:avLst/>
              </a:prstGeom>
            </p:spPr>
          </p:pic>
        </p:grpSp>
        <p:grpSp>
          <p:nvGrpSpPr>
            <p:cNvPr id="17" name="Group 16">
              <a:extLst>
                <a:ext uri="{FF2B5EF4-FFF2-40B4-BE49-F238E27FC236}">
                  <a16:creationId xmlns:a16="http://schemas.microsoft.com/office/drawing/2014/main" id="{56B491D4-BD16-0525-C6D8-045158F205EE}"/>
                </a:ext>
              </a:extLst>
            </p:cNvPr>
            <p:cNvGrpSpPr/>
            <p:nvPr/>
          </p:nvGrpSpPr>
          <p:grpSpPr>
            <a:xfrm>
              <a:off x="4549539" y="5239538"/>
              <a:ext cx="1420586" cy="1172325"/>
              <a:chOff x="4458773" y="5089475"/>
              <a:chExt cx="1420586" cy="1172325"/>
            </a:xfrm>
          </p:grpSpPr>
          <p:sp>
            <p:nvSpPr>
              <p:cNvPr id="45" name="TextBox 44">
                <a:extLst>
                  <a:ext uri="{FF2B5EF4-FFF2-40B4-BE49-F238E27FC236}">
                    <a16:creationId xmlns:a16="http://schemas.microsoft.com/office/drawing/2014/main" id="{03E0FC9F-F187-423F-B830-1ABB50F19AD5}"/>
                  </a:ext>
                </a:extLst>
              </p:cNvPr>
              <p:cNvSpPr txBox="1"/>
              <p:nvPr/>
            </p:nvSpPr>
            <p:spPr>
              <a:xfrm>
                <a:off x="4458773" y="5707802"/>
                <a:ext cx="1420586" cy="553998"/>
              </a:xfrm>
              <a:prstGeom prst="rect">
                <a:avLst/>
              </a:prstGeom>
              <a:noFill/>
            </p:spPr>
            <p:txBody>
              <a:bodyPr wrap="square">
                <a:spAutoFit/>
              </a:bodyPr>
              <a:lstStyle/>
              <a:p>
                <a:pPr algn="ctr">
                  <a:lnSpc>
                    <a:spcPts val="1820"/>
                  </a:lnSpc>
                </a:pPr>
                <a:r>
                  <a:rPr lang="en-US" sz="1700" dirty="0"/>
                  <a:t>Compliance Branch</a:t>
                </a:r>
              </a:p>
            </p:txBody>
          </p:sp>
          <p:pic>
            <p:nvPicPr>
              <p:cNvPr id="46" name="Picture 45" descr="A blue gavel and a checklist&#10;&#10;AI-generated content may be incorrect.">
                <a:extLst>
                  <a:ext uri="{FF2B5EF4-FFF2-40B4-BE49-F238E27FC236}">
                    <a16:creationId xmlns:a16="http://schemas.microsoft.com/office/drawing/2014/main" id="{D099C56D-2C04-C5AA-C51A-FF4D1F142D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166" y="5089475"/>
                <a:ext cx="685800" cy="533400"/>
              </a:xfrm>
              <a:prstGeom prst="rect">
                <a:avLst/>
              </a:prstGeom>
            </p:spPr>
          </p:pic>
        </p:grpSp>
        <p:grpSp>
          <p:nvGrpSpPr>
            <p:cNvPr id="20" name="Group 19">
              <a:extLst>
                <a:ext uri="{FF2B5EF4-FFF2-40B4-BE49-F238E27FC236}">
                  <a16:creationId xmlns:a16="http://schemas.microsoft.com/office/drawing/2014/main" id="{39CA08C9-7CBC-D57F-50D8-2402EB90FAF1}"/>
                </a:ext>
              </a:extLst>
            </p:cNvPr>
            <p:cNvGrpSpPr/>
            <p:nvPr/>
          </p:nvGrpSpPr>
          <p:grpSpPr>
            <a:xfrm>
              <a:off x="6612658" y="1270380"/>
              <a:ext cx="2569792" cy="1322644"/>
              <a:chOff x="5825812" y="1270380"/>
              <a:chExt cx="2569792" cy="1322644"/>
            </a:xfrm>
          </p:grpSpPr>
          <p:sp>
            <p:nvSpPr>
              <p:cNvPr id="39" name="TextBox 38">
                <a:extLst>
                  <a:ext uri="{FF2B5EF4-FFF2-40B4-BE49-F238E27FC236}">
                    <a16:creationId xmlns:a16="http://schemas.microsoft.com/office/drawing/2014/main" id="{DC10827A-F754-7165-5FD2-60C0FF42EDD5}"/>
                  </a:ext>
                </a:extLst>
              </p:cNvPr>
              <p:cNvSpPr txBox="1"/>
              <p:nvPr/>
            </p:nvSpPr>
            <p:spPr>
              <a:xfrm>
                <a:off x="5825812" y="2039026"/>
                <a:ext cx="2569792" cy="553998"/>
              </a:xfrm>
              <a:prstGeom prst="rect">
                <a:avLst/>
              </a:prstGeom>
              <a:noFill/>
            </p:spPr>
            <p:txBody>
              <a:bodyPr wrap="square">
                <a:spAutoFit/>
              </a:bodyPr>
              <a:lstStyle/>
              <a:p>
                <a:pPr algn="ctr">
                  <a:lnSpc>
                    <a:spcPts val="1820"/>
                  </a:lnSpc>
                </a:pPr>
                <a:r>
                  <a:rPr lang="en-US" sz="1700" dirty="0"/>
                  <a:t>Automated Commercial Environment (ACE)</a:t>
                </a:r>
              </a:p>
            </p:txBody>
          </p:sp>
          <p:pic>
            <p:nvPicPr>
              <p:cNvPr id="40" name="Picture 39" descr="A blue and black computer screen&#10;&#10;AI-generated content may be incorrect.">
                <a:extLst>
                  <a:ext uri="{FF2B5EF4-FFF2-40B4-BE49-F238E27FC236}">
                    <a16:creationId xmlns:a16="http://schemas.microsoft.com/office/drawing/2014/main" id="{C863B9EF-4FD0-604F-24FE-22ABB44FE9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7808" y="1270380"/>
                <a:ext cx="685800" cy="679450"/>
              </a:xfrm>
              <a:prstGeom prst="rect">
                <a:avLst/>
              </a:prstGeom>
            </p:spPr>
          </p:pic>
        </p:grpSp>
        <p:grpSp>
          <p:nvGrpSpPr>
            <p:cNvPr id="21" name="Group 20">
              <a:extLst>
                <a:ext uri="{FF2B5EF4-FFF2-40B4-BE49-F238E27FC236}">
                  <a16:creationId xmlns:a16="http://schemas.microsoft.com/office/drawing/2014/main" id="{AC17E9C1-1718-257D-E5C1-C4B83A5BB3E2}"/>
                </a:ext>
              </a:extLst>
            </p:cNvPr>
            <p:cNvGrpSpPr/>
            <p:nvPr/>
          </p:nvGrpSpPr>
          <p:grpSpPr>
            <a:xfrm>
              <a:off x="4546318" y="1335694"/>
              <a:ext cx="1427028" cy="1259367"/>
              <a:chOff x="4403139" y="1350702"/>
              <a:chExt cx="1427028" cy="1259367"/>
            </a:xfrm>
          </p:grpSpPr>
          <p:sp>
            <p:nvSpPr>
              <p:cNvPr id="37" name="TextBox 36">
                <a:extLst>
                  <a:ext uri="{FF2B5EF4-FFF2-40B4-BE49-F238E27FC236}">
                    <a16:creationId xmlns:a16="http://schemas.microsoft.com/office/drawing/2014/main" id="{D7E0C7AC-962C-4E94-A1B9-348CEAEE6C3C}"/>
                  </a:ext>
                </a:extLst>
              </p:cNvPr>
              <p:cNvSpPr txBox="1"/>
              <p:nvPr/>
            </p:nvSpPr>
            <p:spPr>
              <a:xfrm>
                <a:off x="4403139" y="2056071"/>
                <a:ext cx="1427028" cy="553998"/>
              </a:xfrm>
              <a:prstGeom prst="rect">
                <a:avLst/>
              </a:prstGeom>
              <a:noFill/>
            </p:spPr>
            <p:txBody>
              <a:bodyPr wrap="square">
                <a:spAutoFit/>
              </a:bodyPr>
              <a:lstStyle/>
              <a:p>
                <a:pPr algn="ctr">
                  <a:lnSpc>
                    <a:spcPts val="1820"/>
                  </a:lnSpc>
                </a:pPr>
                <a:r>
                  <a:rPr lang="en-US" sz="1700" dirty="0"/>
                  <a:t>Customs Broker/Filer</a:t>
                </a:r>
              </a:p>
            </p:txBody>
          </p:sp>
          <p:pic>
            <p:nvPicPr>
              <p:cNvPr id="38" name="Picture 37" descr="A blue pictograms of people shaking hands&#10;&#10;AI-generated content may be incorrect.">
                <a:extLst>
                  <a:ext uri="{FF2B5EF4-FFF2-40B4-BE49-F238E27FC236}">
                    <a16:creationId xmlns:a16="http://schemas.microsoft.com/office/drawing/2014/main" id="{39E7D7AB-F585-CB12-7E6A-04BFCA2301B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3753" y="1350702"/>
                <a:ext cx="685800" cy="546100"/>
              </a:xfrm>
              <a:prstGeom prst="rect">
                <a:avLst/>
              </a:prstGeom>
            </p:spPr>
          </p:pic>
        </p:grpSp>
        <p:grpSp>
          <p:nvGrpSpPr>
            <p:cNvPr id="22" name="Group 21">
              <a:extLst>
                <a:ext uri="{FF2B5EF4-FFF2-40B4-BE49-F238E27FC236}">
                  <a16:creationId xmlns:a16="http://schemas.microsoft.com/office/drawing/2014/main" id="{FD7180FA-21BE-74F2-90C5-F372E39F2900}"/>
                </a:ext>
              </a:extLst>
            </p:cNvPr>
            <p:cNvGrpSpPr/>
            <p:nvPr/>
          </p:nvGrpSpPr>
          <p:grpSpPr>
            <a:xfrm>
              <a:off x="2354574" y="1368352"/>
              <a:ext cx="1267642" cy="994903"/>
              <a:chOff x="2501538" y="1301715"/>
              <a:chExt cx="1267642" cy="994903"/>
            </a:xfrm>
          </p:grpSpPr>
          <p:sp>
            <p:nvSpPr>
              <p:cNvPr id="35" name="TextBox 34">
                <a:extLst>
                  <a:ext uri="{FF2B5EF4-FFF2-40B4-BE49-F238E27FC236}">
                    <a16:creationId xmlns:a16="http://schemas.microsoft.com/office/drawing/2014/main" id="{63058C66-500F-314E-036D-E26401043C36}"/>
                  </a:ext>
                </a:extLst>
              </p:cNvPr>
              <p:cNvSpPr txBox="1"/>
              <p:nvPr/>
            </p:nvSpPr>
            <p:spPr>
              <a:xfrm>
                <a:off x="2501538" y="1973453"/>
                <a:ext cx="1267642" cy="323165"/>
              </a:xfrm>
              <a:prstGeom prst="rect">
                <a:avLst/>
              </a:prstGeom>
              <a:noFill/>
            </p:spPr>
            <p:txBody>
              <a:bodyPr wrap="square">
                <a:spAutoFit/>
              </a:bodyPr>
              <a:lstStyle/>
              <a:p>
                <a:pPr algn="ctr">
                  <a:lnSpc>
                    <a:spcPts val="1820"/>
                  </a:lnSpc>
                </a:pPr>
                <a:r>
                  <a:rPr lang="en-US" sz="1700" dirty="0"/>
                  <a:t>Importer</a:t>
                </a:r>
              </a:p>
            </p:txBody>
          </p:sp>
          <p:pic>
            <p:nvPicPr>
              <p:cNvPr id="36" name="Picture 35" descr="A blue and black logo&#10;&#10;AI-generated content may be incorrect.">
                <a:extLst>
                  <a:ext uri="{FF2B5EF4-FFF2-40B4-BE49-F238E27FC236}">
                    <a16:creationId xmlns:a16="http://schemas.microsoft.com/office/drawing/2014/main" id="{1ACC83D8-C2BA-79D1-0205-8F27C3B48E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77427" y="1301715"/>
                <a:ext cx="731520" cy="487680"/>
              </a:xfrm>
              <a:prstGeom prst="rect">
                <a:avLst/>
              </a:prstGeom>
            </p:spPr>
          </p:pic>
        </p:grpSp>
        <p:cxnSp>
          <p:nvCxnSpPr>
            <p:cNvPr id="23" name="Straight Arrow Connector 22">
              <a:extLst>
                <a:ext uri="{FF2B5EF4-FFF2-40B4-BE49-F238E27FC236}">
                  <a16:creationId xmlns:a16="http://schemas.microsoft.com/office/drawing/2014/main" id="{07CE970E-90CA-1AF4-AEEF-E93EBADC55DE}"/>
                </a:ext>
              </a:extLst>
            </p:cNvPr>
            <p:cNvCxnSpPr/>
            <p:nvPr/>
          </p:nvCxnSpPr>
          <p:spPr>
            <a:xfrm>
              <a:off x="3462609" y="1616526"/>
              <a:ext cx="128016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1C19F6-A3FA-03E8-4F31-BC7C32D949FF}"/>
                </a:ext>
              </a:extLst>
            </p:cNvPr>
            <p:cNvCxnSpPr>
              <a:cxnSpLocks/>
            </p:cNvCxnSpPr>
            <p:nvPr/>
          </p:nvCxnSpPr>
          <p:spPr>
            <a:xfrm>
              <a:off x="5801259" y="161652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B259A06-B17F-ABEB-3B1C-9F6233CE9FEC}"/>
                </a:ext>
              </a:extLst>
            </p:cNvPr>
            <p:cNvCxnSpPr/>
            <p:nvPr/>
          </p:nvCxnSpPr>
          <p:spPr>
            <a:xfrm>
              <a:off x="8496650" y="1616526"/>
              <a:ext cx="13716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78B707-41EC-2239-086E-D43FAD21E476}"/>
                </a:ext>
              </a:extLst>
            </p:cNvPr>
            <p:cNvCxnSpPr>
              <a:cxnSpLocks/>
            </p:cNvCxnSpPr>
            <p:nvPr/>
          </p:nvCxnSpPr>
          <p:spPr>
            <a:xfrm flipH="1">
              <a:off x="8460594" y="2691312"/>
              <a:ext cx="1924498" cy="62476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22BA3F9-2F29-C270-9863-0156F649D47E}"/>
                </a:ext>
              </a:extLst>
            </p:cNvPr>
            <p:cNvCxnSpPr>
              <a:cxnSpLocks/>
            </p:cNvCxnSpPr>
            <p:nvPr/>
          </p:nvCxnSpPr>
          <p:spPr>
            <a:xfrm flipH="1">
              <a:off x="3525566" y="3541194"/>
              <a:ext cx="1210669" cy="73807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224AEA9-1544-6187-A312-369E9FF58E24}"/>
                </a:ext>
              </a:extLst>
            </p:cNvPr>
            <p:cNvCxnSpPr>
              <a:cxnSpLocks/>
            </p:cNvCxnSpPr>
            <p:nvPr/>
          </p:nvCxnSpPr>
          <p:spPr>
            <a:xfrm rot="16200000">
              <a:off x="5014078" y="2844166"/>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DC58FB7-4EC7-62E5-4A30-45DDFA14219D}"/>
                </a:ext>
              </a:extLst>
            </p:cNvPr>
            <p:cNvCxnSpPr>
              <a:cxnSpLocks/>
            </p:cNvCxnSpPr>
            <p:nvPr/>
          </p:nvCxnSpPr>
          <p:spPr>
            <a:xfrm rot="5400000" flipV="1">
              <a:off x="7652412" y="2893153"/>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C41A0E7-645F-E138-8237-89F2C2CF105F}"/>
                </a:ext>
              </a:extLst>
            </p:cNvPr>
            <p:cNvCxnSpPr>
              <a:cxnSpLocks/>
            </p:cNvCxnSpPr>
            <p:nvPr/>
          </p:nvCxnSpPr>
          <p:spPr>
            <a:xfrm flipH="1">
              <a:off x="5801259" y="350387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DF88AB2-4184-F796-D3C4-F067E8858E7C}"/>
                </a:ext>
              </a:extLst>
            </p:cNvPr>
            <p:cNvCxnSpPr>
              <a:cxnSpLocks/>
            </p:cNvCxnSpPr>
            <p:nvPr/>
          </p:nvCxnSpPr>
          <p:spPr>
            <a:xfrm rot="5400000" flipV="1">
              <a:off x="5014078" y="4826030"/>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13CF81A3-A5D3-BBEE-A23F-94B5F9D3FA4D}"/>
              </a:ext>
              <a:ext uri="{C183D7F6-B498-43B3-948B-1728B52AA6E4}">
                <adec:decorative xmlns:adec="http://schemas.microsoft.com/office/drawing/2017/decorative" val="1"/>
              </a:ext>
            </a:extLst>
          </p:cNvPr>
          <p:cNvGrpSpPr/>
          <p:nvPr/>
        </p:nvGrpSpPr>
        <p:grpSpPr>
          <a:xfrm>
            <a:off x="10237516" y="992920"/>
            <a:ext cx="1544100" cy="1585124"/>
            <a:chOff x="2992479" y="3654536"/>
            <a:chExt cx="6113943" cy="1957123"/>
          </a:xfrm>
        </p:grpSpPr>
        <p:sp>
          <p:nvSpPr>
            <p:cNvPr id="56" name="chart orange highlight dark">
              <a:extLst>
                <a:ext uri="{FF2B5EF4-FFF2-40B4-BE49-F238E27FC236}">
                  <a16:creationId xmlns:a16="http://schemas.microsoft.com/office/drawing/2014/main" id="{BC7A890F-F924-A690-0D2B-CD6187C6EFA3}"/>
                </a:ext>
                <a:ext uri="{C183D7F6-B498-43B3-948B-1728B52AA6E4}">
                  <adec:decorative xmlns:adec="http://schemas.microsoft.com/office/drawing/2017/decorative" val="1"/>
                </a:ext>
              </a:extLst>
            </p:cNvPr>
            <p:cNvSpPr/>
            <p:nvPr/>
          </p:nvSpPr>
          <p:spPr>
            <a:xfrm>
              <a:off x="2998010" y="3658862"/>
              <a:ext cx="6108412"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chart orange highlight">
              <a:extLst>
                <a:ext uri="{FF2B5EF4-FFF2-40B4-BE49-F238E27FC236}">
                  <a16:creationId xmlns:a16="http://schemas.microsoft.com/office/drawing/2014/main" id="{C8549E9C-056C-6D8B-B4B5-EE70D89FFA17}"/>
                </a:ext>
                <a:ext uri="{C183D7F6-B498-43B3-948B-1728B52AA6E4}">
                  <adec:decorative xmlns:adec="http://schemas.microsoft.com/office/drawing/2017/decorative" val="1"/>
                </a:ext>
              </a:extLst>
            </p:cNvPr>
            <p:cNvSpPr/>
            <p:nvPr/>
          </p:nvSpPr>
          <p:spPr>
            <a:xfrm>
              <a:off x="2992479" y="3654536"/>
              <a:ext cx="6108412"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2" name="Rounded Rectangle 1">
            <a:extLst>
              <a:ext uri="{FF2B5EF4-FFF2-40B4-BE49-F238E27FC236}">
                <a16:creationId xmlns:a16="http://schemas.microsoft.com/office/drawing/2014/main" id="{35ED1210-32EC-DE8B-462F-B5C3F838F657}"/>
              </a:ext>
            </a:extLst>
          </p:cNvPr>
          <p:cNvSpPr/>
          <p:nvPr/>
        </p:nvSpPr>
        <p:spPr>
          <a:xfrm>
            <a:off x="153105" y="1202409"/>
            <a:ext cx="2522826" cy="5204367"/>
          </a:xfrm>
          <a:prstGeom prst="roundRect">
            <a:avLst>
              <a:gd name="adj" fmla="val 4868"/>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nchorCtr="0"/>
          <a:lstStyle/>
          <a:p>
            <a:pPr marL="228600" indent="-228600">
              <a:spcAft>
                <a:spcPts val="1200"/>
              </a:spcAft>
              <a:buFont typeface="Arial" panose="020B0604020202020204" pitchFamily="34" charset="0"/>
              <a:buChar char="•"/>
            </a:pPr>
            <a:r>
              <a:rPr lang="en-US" altLang="en-US" sz="2000" dirty="0"/>
              <a:t>Food Facility Registration applies to each firm location, not to firms and companies as a whole.</a:t>
            </a:r>
          </a:p>
          <a:p>
            <a:pPr marL="228600" indent="-228600">
              <a:spcAft>
                <a:spcPts val="1200"/>
              </a:spcAft>
              <a:buFont typeface="Arial" panose="020B0604020202020204" pitchFamily="34" charset="0"/>
              <a:buChar char="•"/>
            </a:pPr>
            <a:endParaRPr lang="en-US" altLang="en-US" sz="2000" dirty="0"/>
          </a:p>
          <a:p>
            <a:pPr marL="228600" indent="-228600">
              <a:spcAft>
                <a:spcPts val="1200"/>
              </a:spcAft>
              <a:buFont typeface="Arial" panose="020B0604020202020204" pitchFamily="34" charset="0"/>
              <a:buChar char="•"/>
            </a:pPr>
            <a:endParaRPr lang="en-US" altLang="en-US" sz="2000" dirty="0"/>
          </a:p>
          <a:p>
            <a:pPr marL="228600" indent="-228600">
              <a:spcAft>
                <a:spcPts val="1200"/>
              </a:spcAft>
              <a:buFont typeface="Arial" panose="020B0604020202020204" pitchFamily="34" charset="0"/>
              <a:buChar char="•"/>
            </a:pPr>
            <a:endParaRPr lang="en-US" altLang="en-US" sz="2000" dirty="0"/>
          </a:p>
        </p:txBody>
      </p:sp>
      <p:grpSp>
        <p:nvGrpSpPr>
          <p:cNvPr id="3" name="Group 2">
            <a:extLst>
              <a:ext uri="{FF2B5EF4-FFF2-40B4-BE49-F238E27FC236}">
                <a16:creationId xmlns:a16="http://schemas.microsoft.com/office/drawing/2014/main" id="{486F817A-3B2F-303F-DD5A-F7B82AE6FC36}"/>
              </a:ext>
              <a:ext uri="{C183D7F6-B498-43B3-948B-1728B52AA6E4}">
                <adec:decorative xmlns:adec="http://schemas.microsoft.com/office/drawing/2017/decorative" val="1"/>
              </a:ext>
            </a:extLst>
          </p:cNvPr>
          <p:cNvGrpSpPr/>
          <p:nvPr/>
        </p:nvGrpSpPr>
        <p:grpSpPr>
          <a:xfrm>
            <a:off x="7264962" y="998180"/>
            <a:ext cx="2613832" cy="1581621"/>
            <a:chOff x="2994744" y="3658862"/>
            <a:chExt cx="6111678" cy="1952797"/>
          </a:xfrm>
        </p:grpSpPr>
        <p:sp>
          <p:nvSpPr>
            <p:cNvPr id="6" name="chart orange highlight dark">
              <a:extLst>
                <a:ext uri="{FF2B5EF4-FFF2-40B4-BE49-F238E27FC236}">
                  <a16:creationId xmlns:a16="http://schemas.microsoft.com/office/drawing/2014/main" id="{EAD1FAFF-6480-472C-2222-2EFE0CF9E160}"/>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chart orange highlight">
              <a:extLst>
                <a:ext uri="{FF2B5EF4-FFF2-40B4-BE49-F238E27FC236}">
                  <a16:creationId xmlns:a16="http://schemas.microsoft.com/office/drawing/2014/main" id="{3943EAB1-FFA6-287E-D64D-5D4473C95DE6}"/>
                </a:ext>
                <a:ext uri="{C183D7F6-B498-43B3-948B-1728B52AA6E4}">
                  <adec:decorative xmlns:adec="http://schemas.microsoft.com/office/drawing/2017/decorative" val="1"/>
                </a:ext>
              </a:extLst>
            </p:cNvPr>
            <p:cNvSpPr/>
            <p:nvPr/>
          </p:nvSpPr>
          <p:spPr>
            <a:xfrm>
              <a:off x="2994744" y="3658862"/>
              <a:ext cx="6111678"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19377499-A9C0-0FBA-87DB-BF04755E4526}"/>
              </a:ext>
            </a:extLst>
          </p:cNvPr>
          <p:cNvSpPr txBox="1"/>
          <p:nvPr/>
        </p:nvSpPr>
        <p:spPr>
          <a:xfrm>
            <a:off x="10253248" y="5580110"/>
            <a:ext cx="1338880" cy="553998"/>
          </a:xfrm>
          <a:prstGeom prst="rect">
            <a:avLst/>
          </a:prstGeom>
          <a:noFill/>
        </p:spPr>
        <p:txBody>
          <a:bodyPr wrap="square">
            <a:spAutoFit/>
          </a:bodyPr>
          <a:lstStyle/>
          <a:p>
            <a:pPr algn="ctr">
              <a:lnSpc>
                <a:spcPts val="1820"/>
              </a:lnSpc>
            </a:pPr>
            <a:r>
              <a:rPr lang="en-US" sz="1700" dirty="0"/>
              <a:t>U.S. Commerce</a:t>
            </a:r>
          </a:p>
        </p:txBody>
      </p:sp>
      <p:pic>
        <p:nvPicPr>
          <p:cNvPr id="9" name="Picture 8" descr="A blue logo with arrows and a cube&#10;&#10;AI-generated content may be incorrect.">
            <a:extLst>
              <a:ext uri="{FF2B5EF4-FFF2-40B4-BE49-F238E27FC236}">
                <a16:creationId xmlns:a16="http://schemas.microsoft.com/office/drawing/2014/main" id="{A739F370-8E99-2F6C-ADFF-C98E2083B65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79763" y="4780246"/>
            <a:ext cx="1085850" cy="685800"/>
          </a:xfrm>
          <a:prstGeom prst="rect">
            <a:avLst/>
          </a:prstGeom>
        </p:spPr>
      </p:pic>
      <p:sp>
        <p:nvSpPr>
          <p:cNvPr id="58" name="TextBox 57">
            <a:extLst>
              <a:ext uri="{FF2B5EF4-FFF2-40B4-BE49-F238E27FC236}">
                <a16:creationId xmlns:a16="http://schemas.microsoft.com/office/drawing/2014/main" id="{D0244DBA-9FE6-5A3C-3FB0-8FBEF26BC903}"/>
              </a:ext>
            </a:extLst>
          </p:cNvPr>
          <p:cNvSpPr txBox="1"/>
          <p:nvPr/>
        </p:nvSpPr>
        <p:spPr>
          <a:xfrm>
            <a:off x="7788646" y="5794253"/>
            <a:ext cx="1466794" cy="323165"/>
          </a:xfrm>
          <a:prstGeom prst="rect">
            <a:avLst/>
          </a:prstGeom>
          <a:noFill/>
        </p:spPr>
        <p:txBody>
          <a:bodyPr wrap="square">
            <a:spAutoFit/>
          </a:bodyPr>
          <a:lstStyle/>
          <a:p>
            <a:pPr algn="ctr">
              <a:lnSpc>
                <a:spcPts val="1820"/>
              </a:lnSpc>
            </a:pPr>
            <a:r>
              <a:rPr lang="en-US" sz="1700" dirty="0"/>
              <a:t>May Proceed</a:t>
            </a:r>
          </a:p>
        </p:txBody>
      </p:sp>
      <p:pic>
        <p:nvPicPr>
          <p:cNvPr id="59" name="Picture 58" descr="A blue circle with a check mark and a blue circle with a check mark&#10;&#10;AI-generated content may be incorrect.">
            <a:extLst>
              <a:ext uri="{FF2B5EF4-FFF2-40B4-BE49-F238E27FC236}">
                <a16:creationId xmlns:a16="http://schemas.microsoft.com/office/drawing/2014/main" id="{87FAACF4-2DCC-0965-8403-D77BEFC4F7E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01368" y="4986638"/>
            <a:ext cx="641350" cy="685800"/>
          </a:xfrm>
          <a:prstGeom prst="rect">
            <a:avLst/>
          </a:prstGeom>
        </p:spPr>
      </p:pic>
      <p:cxnSp>
        <p:nvCxnSpPr>
          <p:cNvPr id="60" name="Straight Arrow Connector 59">
            <a:extLst>
              <a:ext uri="{FF2B5EF4-FFF2-40B4-BE49-F238E27FC236}">
                <a16:creationId xmlns:a16="http://schemas.microsoft.com/office/drawing/2014/main" id="{E9F698EC-5DCE-D8E6-0425-3B47036A513E}"/>
              </a:ext>
            </a:extLst>
          </p:cNvPr>
          <p:cNvCxnSpPr>
            <a:cxnSpLocks/>
          </p:cNvCxnSpPr>
          <p:nvPr/>
        </p:nvCxnSpPr>
        <p:spPr>
          <a:xfrm>
            <a:off x="8503725" y="4399947"/>
            <a:ext cx="0" cy="52730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D753AF3-D662-5400-1535-A7CD3D72B4E2}"/>
              </a:ext>
            </a:extLst>
          </p:cNvPr>
          <p:cNvCxnSpPr>
            <a:cxnSpLocks/>
          </p:cNvCxnSpPr>
          <p:nvPr/>
        </p:nvCxnSpPr>
        <p:spPr>
          <a:xfrm>
            <a:off x="6324681" y="3720156"/>
            <a:ext cx="1626525" cy="149410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B07CAFF-AB72-E54C-7AF6-F56315E11F8F}"/>
              </a:ext>
            </a:extLst>
          </p:cNvPr>
          <p:cNvCxnSpPr>
            <a:cxnSpLocks/>
          </p:cNvCxnSpPr>
          <p:nvPr/>
        </p:nvCxnSpPr>
        <p:spPr>
          <a:xfrm>
            <a:off x="9103991" y="5291958"/>
            <a:ext cx="1164426"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46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EB78B-E89A-004E-9EED-2B3007649BFB}"/>
              </a:ext>
            </a:extLst>
          </p:cNvPr>
          <p:cNvSpPr>
            <a:spLocks noGrp="1"/>
          </p:cNvSpPr>
          <p:nvPr>
            <p:ph type="title"/>
          </p:nvPr>
        </p:nvSpPr>
        <p:spPr/>
        <p:txBody>
          <a:bodyPr/>
          <a:lstStyle/>
          <a:p>
            <a:r>
              <a:rPr lang="en-US" dirty="0"/>
              <a:t>Prior Notice Submission</a:t>
            </a:r>
          </a:p>
        </p:txBody>
      </p:sp>
      <p:sp>
        <p:nvSpPr>
          <p:cNvPr id="5" name="Slide Number Placeholder 4">
            <a:extLst>
              <a:ext uri="{FF2B5EF4-FFF2-40B4-BE49-F238E27FC236}">
                <a16:creationId xmlns:a16="http://schemas.microsoft.com/office/drawing/2014/main" id="{72673A92-AF08-239F-C4F5-7FCAE88FD799}"/>
              </a:ext>
            </a:extLst>
          </p:cNvPr>
          <p:cNvSpPr>
            <a:spLocks noGrp="1"/>
          </p:cNvSpPr>
          <p:nvPr>
            <p:ph type="sldNum" sz="quarter" idx="4"/>
          </p:nvPr>
        </p:nvSpPr>
        <p:spPr/>
        <p:txBody>
          <a:bodyPr/>
          <a:lstStyle/>
          <a:p>
            <a:fld id="{9DAB3369-7666-44EB-AEA9-5FA9440DB40A}" type="slidenum">
              <a:rPr lang="en-US" smtClean="0"/>
              <a:pPr/>
              <a:t>11</a:t>
            </a:fld>
            <a:endParaRPr lang="en-US" dirty="0"/>
          </a:p>
        </p:txBody>
      </p:sp>
      <p:sp>
        <p:nvSpPr>
          <p:cNvPr id="3" name="TextBox 2">
            <a:extLst>
              <a:ext uri="{FF2B5EF4-FFF2-40B4-BE49-F238E27FC236}">
                <a16:creationId xmlns:a16="http://schemas.microsoft.com/office/drawing/2014/main" id="{058CE4FB-FF73-AACE-6BF5-51DB22099F76}"/>
              </a:ext>
            </a:extLst>
          </p:cNvPr>
          <p:cNvSpPr txBox="1"/>
          <p:nvPr/>
        </p:nvSpPr>
        <p:spPr>
          <a:xfrm>
            <a:off x="5269122" y="6591799"/>
            <a:ext cx="6825342" cy="276999"/>
          </a:xfrm>
          <a:prstGeom prst="rect">
            <a:avLst/>
          </a:prstGeom>
          <a:noFill/>
        </p:spPr>
        <p:txBody>
          <a:bodyPr wrap="square">
            <a:spAutoFit/>
          </a:bodyPr>
          <a:lstStyle/>
          <a:p>
            <a:pPr algn="ctr"/>
            <a:r>
              <a:rPr lang="en-US" sz="1200" dirty="0"/>
              <a:t>https://www.fda.gov/industry/fda-import-process/prior-notice-imported-foods</a:t>
            </a:r>
          </a:p>
        </p:txBody>
      </p:sp>
      <p:sp>
        <p:nvSpPr>
          <p:cNvPr id="6" name="TextBox 5">
            <a:extLst>
              <a:ext uri="{FF2B5EF4-FFF2-40B4-BE49-F238E27FC236}">
                <a16:creationId xmlns:a16="http://schemas.microsoft.com/office/drawing/2014/main" id="{24C8144A-210D-EFDF-487B-4B0810048CE2}"/>
              </a:ext>
            </a:extLst>
          </p:cNvPr>
          <p:cNvSpPr txBox="1"/>
          <p:nvPr/>
        </p:nvSpPr>
        <p:spPr>
          <a:xfrm>
            <a:off x="7113925" y="788730"/>
            <a:ext cx="5205989" cy="400110"/>
          </a:xfrm>
          <a:prstGeom prst="rect">
            <a:avLst/>
          </a:prstGeom>
          <a:noFill/>
        </p:spPr>
        <p:txBody>
          <a:bodyPr wrap="square" rtlCol="0">
            <a:spAutoFit/>
          </a:bodyPr>
          <a:lstStyle/>
          <a:p>
            <a:r>
              <a:rPr lang="en-US" sz="2000" dirty="0"/>
              <a:t>Time Requirement by Mode of Shipping</a:t>
            </a:r>
          </a:p>
        </p:txBody>
      </p:sp>
      <p:grpSp>
        <p:nvGrpSpPr>
          <p:cNvPr id="39" name="Group 38">
            <a:extLst>
              <a:ext uri="{FF2B5EF4-FFF2-40B4-BE49-F238E27FC236}">
                <a16:creationId xmlns:a16="http://schemas.microsoft.com/office/drawing/2014/main" id="{7B37279C-4E8D-BD13-B8ED-65BA5FDFF293}"/>
              </a:ext>
            </a:extLst>
          </p:cNvPr>
          <p:cNvGrpSpPr/>
          <p:nvPr/>
        </p:nvGrpSpPr>
        <p:grpSpPr>
          <a:xfrm>
            <a:off x="6092214" y="2978455"/>
            <a:ext cx="5577840" cy="1803210"/>
            <a:chOff x="6092214" y="2978455"/>
            <a:chExt cx="5577840" cy="1803210"/>
          </a:xfrm>
        </p:grpSpPr>
        <p:pic>
          <p:nvPicPr>
            <p:cNvPr id="30" name="Picture 29" descr="A blue rectangular object with a triangle&#10;&#10;AI-generated content may be incorrect.">
              <a:extLst>
                <a:ext uri="{FF2B5EF4-FFF2-40B4-BE49-F238E27FC236}">
                  <a16:creationId xmlns:a16="http://schemas.microsoft.com/office/drawing/2014/main" id="{50598B0E-21F1-4DE4-7FF1-65A631016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214" y="2978455"/>
              <a:ext cx="5577840" cy="1803210"/>
            </a:xfrm>
            <a:prstGeom prst="rect">
              <a:avLst/>
            </a:prstGeom>
          </p:spPr>
        </p:pic>
        <p:sp>
          <p:nvSpPr>
            <p:cNvPr id="14" name="TextBox 13">
              <a:extLst>
                <a:ext uri="{FF2B5EF4-FFF2-40B4-BE49-F238E27FC236}">
                  <a16:creationId xmlns:a16="http://schemas.microsoft.com/office/drawing/2014/main" id="{FCED19EB-9608-1199-CDD6-8EA93B81E403}"/>
                </a:ext>
              </a:extLst>
            </p:cNvPr>
            <p:cNvSpPr txBox="1"/>
            <p:nvPr/>
          </p:nvSpPr>
          <p:spPr>
            <a:xfrm>
              <a:off x="6155175" y="3071336"/>
              <a:ext cx="2583251" cy="759182"/>
            </a:xfrm>
            <a:prstGeom prst="rect">
              <a:avLst/>
            </a:prstGeom>
            <a:noFill/>
          </p:spPr>
          <p:txBody>
            <a:bodyPr wrap="square" rtlCol="0">
              <a:spAutoFit/>
            </a:bodyPr>
            <a:lstStyle/>
            <a:p>
              <a:pPr>
                <a:lnSpc>
                  <a:spcPts val="2580"/>
                </a:lnSpc>
              </a:pPr>
              <a:r>
                <a:rPr lang="en-US" sz="2400" dirty="0"/>
                <a:t>By international mail</a:t>
              </a:r>
            </a:p>
          </p:txBody>
        </p:sp>
        <p:sp>
          <p:nvSpPr>
            <p:cNvPr id="20" name="TextBox 19">
              <a:extLst>
                <a:ext uri="{FF2B5EF4-FFF2-40B4-BE49-F238E27FC236}">
                  <a16:creationId xmlns:a16="http://schemas.microsoft.com/office/drawing/2014/main" id="{80006449-5DA7-DCCB-DA76-3D411C6391B6}"/>
                </a:ext>
              </a:extLst>
            </p:cNvPr>
            <p:cNvSpPr txBox="1"/>
            <p:nvPr/>
          </p:nvSpPr>
          <p:spPr>
            <a:xfrm>
              <a:off x="6155175" y="4343971"/>
              <a:ext cx="2856480" cy="400110"/>
            </a:xfrm>
            <a:prstGeom prst="rect">
              <a:avLst/>
            </a:prstGeom>
            <a:noFill/>
          </p:spPr>
          <p:txBody>
            <a:bodyPr wrap="square" rtlCol="0">
              <a:spAutoFit/>
            </a:bodyPr>
            <a:lstStyle/>
            <a:p>
              <a:r>
                <a:rPr lang="en-US" sz="2000" dirty="0"/>
                <a:t>Before the food is sent</a:t>
              </a:r>
            </a:p>
          </p:txBody>
        </p:sp>
      </p:grpSp>
      <p:grpSp>
        <p:nvGrpSpPr>
          <p:cNvPr id="41" name="Group 40">
            <a:extLst>
              <a:ext uri="{FF2B5EF4-FFF2-40B4-BE49-F238E27FC236}">
                <a16:creationId xmlns:a16="http://schemas.microsoft.com/office/drawing/2014/main" id="{05586597-2406-29B0-AFAA-98490C2F7790}"/>
              </a:ext>
            </a:extLst>
          </p:cNvPr>
          <p:cNvGrpSpPr/>
          <p:nvPr/>
        </p:nvGrpSpPr>
        <p:grpSpPr>
          <a:xfrm>
            <a:off x="6092214" y="4781876"/>
            <a:ext cx="5577840" cy="1803210"/>
            <a:chOff x="6092214" y="4781876"/>
            <a:chExt cx="5577840" cy="1803210"/>
          </a:xfrm>
        </p:grpSpPr>
        <p:pic>
          <p:nvPicPr>
            <p:cNvPr id="28" name="Picture 27" descr="A green square with a white border&#10;&#10;AI-generated content may be incorrect.">
              <a:extLst>
                <a:ext uri="{FF2B5EF4-FFF2-40B4-BE49-F238E27FC236}">
                  <a16:creationId xmlns:a16="http://schemas.microsoft.com/office/drawing/2014/main" id="{ADF5879B-716A-314A-DDCD-7E65176005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14" y="4781876"/>
              <a:ext cx="5577840" cy="1803210"/>
            </a:xfrm>
            <a:prstGeom prst="rect">
              <a:avLst/>
            </a:prstGeom>
          </p:spPr>
        </p:pic>
        <p:sp>
          <p:nvSpPr>
            <p:cNvPr id="15" name="TextBox 14">
              <a:extLst>
                <a:ext uri="{FF2B5EF4-FFF2-40B4-BE49-F238E27FC236}">
                  <a16:creationId xmlns:a16="http://schemas.microsoft.com/office/drawing/2014/main" id="{72756368-A98B-937B-DC95-5AD511A9DD4F}"/>
                </a:ext>
              </a:extLst>
            </p:cNvPr>
            <p:cNvSpPr txBox="1"/>
            <p:nvPr/>
          </p:nvSpPr>
          <p:spPr>
            <a:xfrm>
              <a:off x="6155175" y="4834072"/>
              <a:ext cx="3355241" cy="1092607"/>
            </a:xfrm>
            <a:prstGeom prst="rect">
              <a:avLst/>
            </a:prstGeom>
            <a:noFill/>
          </p:spPr>
          <p:txBody>
            <a:bodyPr wrap="square" rtlCol="0">
              <a:spAutoFit/>
            </a:bodyPr>
            <a:lstStyle/>
            <a:p>
              <a:pPr>
                <a:lnSpc>
                  <a:spcPts val="2480"/>
                </a:lnSpc>
              </a:pPr>
              <a:r>
                <a:rPr lang="en-US" sz="2400" dirty="0"/>
                <a:t>Carried by or otherwise accompanying an individual</a:t>
              </a:r>
            </a:p>
          </p:txBody>
        </p:sp>
        <p:sp>
          <p:nvSpPr>
            <p:cNvPr id="21" name="TextBox 20">
              <a:extLst>
                <a:ext uri="{FF2B5EF4-FFF2-40B4-BE49-F238E27FC236}">
                  <a16:creationId xmlns:a16="http://schemas.microsoft.com/office/drawing/2014/main" id="{A2368E54-93A3-29A8-07AB-F3BA96DD74EA}"/>
                </a:ext>
              </a:extLst>
            </p:cNvPr>
            <p:cNvSpPr txBox="1"/>
            <p:nvPr/>
          </p:nvSpPr>
          <p:spPr>
            <a:xfrm>
              <a:off x="6146502" y="5925698"/>
              <a:ext cx="4914023" cy="630942"/>
            </a:xfrm>
            <a:prstGeom prst="rect">
              <a:avLst/>
            </a:prstGeom>
            <a:noFill/>
          </p:spPr>
          <p:txBody>
            <a:bodyPr wrap="square" rtlCol="0">
              <a:spAutoFit/>
            </a:bodyPr>
            <a:lstStyle/>
            <a:p>
              <a:pPr>
                <a:lnSpc>
                  <a:spcPts val="2100"/>
                </a:lnSpc>
              </a:pPr>
              <a:r>
                <a:rPr lang="en-US" sz="2000" dirty="0"/>
                <a:t>Within the timeframe for </a:t>
              </a:r>
              <a:br>
                <a:rPr lang="en-US" sz="2000" dirty="0"/>
              </a:br>
              <a:r>
                <a:rPr lang="en-US" sz="2000" dirty="0"/>
                <a:t>the applicable mode of transportation</a:t>
              </a:r>
            </a:p>
          </p:txBody>
        </p:sp>
      </p:grpSp>
      <p:grpSp>
        <p:nvGrpSpPr>
          <p:cNvPr id="37" name="Group 36">
            <a:extLst>
              <a:ext uri="{FF2B5EF4-FFF2-40B4-BE49-F238E27FC236}">
                <a16:creationId xmlns:a16="http://schemas.microsoft.com/office/drawing/2014/main" id="{2E0D9D26-B8E8-4EE5-6968-C90172DB51CE}"/>
              </a:ext>
            </a:extLst>
          </p:cNvPr>
          <p:cNvGrpSpPr/>
          <p:nvPr/>
        </p:nvGrpSpPr>
        <p:grpSpPr>
          <a:xfrm>
            <a:off x="519398" y="1186053"/>
            <a:ext cx="5577840" cy="1803210"/>
            <a:chOff x="519398" y="1186053"/>
            <a:chExt cx="5577840" cy="1803210"/>
          </a:xfrm>
        </p:grpSpPr>
        <p:pic>
          <p:nvPicPr>
            <p:cNvPr id="26" name="Picture 25" descr="A trailer on a yellow surface&#10;&#10;AI-generated content may be incorrect.">
              <a:extLst>
                <a:ext uri="{FF2B5EF4-FFF2-40B4-BE49-F238E27FC236}">
                  <a16:creationId xmlns:a16="http://schemas.microsoft.com/office/drawing/2014/main" id="{8883DE18-672C-AD44-D3BC-6991C406AC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398" y="1186053"/>
              <a:ext cx="5577840" cy="1803210"/>
            </a:xfrm>
            <a:prstGeom prst="rect">
              <a:avLst/>
            </a:prstGeom>
          </p:spPr>
        </p:pic>
        <p:sp>
          <p:nvSpPr>
            <p:cNvPr id="9" name="TextBox 8">
              <a:extLst>
                <a:ext uri="{FF2B5EF4-FFF2-40B4-BE49-F238E27FC236}">
                  <a16:creationId xmlns:a16="http://schemas.microsoft.com/office/drawing/2014/main" id="{8D84A619-CC3C-BA31-726F-4AB650EDC2AD}"/>
                </a:ext>
              </a:extLst>
            </p:cNvPr>
            <p:cNvSpPr txBox="1"/>
            <p:nvPr/>
          </p:nvSpPr>
          <p:spPr>
            <a:xfrm>
              <a:off x="578147" y="1265818"/>
              <a:ext cx="1613109" cy="759182"/>
            </a:xfrm>
            <a:prstGeom prst="rect">
              <a:avLst/>
            </a:prstGeom>
            <a:noFill/>
          </p:spPr>
          <p:txBody>
            <a:bodyPr wrap="square" rtlCol="0">
              <a:spAutoFit/>
            </a:bodyPr>
            <a:lstStyle/>
            <a:p>
              <a:pPr>
                <a:lnSpc>
                  <a:spcPts val="2580"/>
                </a:lnSpc>
              </a:pPr>
              <a:r>
                <a:rPr lang="en-US" sz="2400" dirty="0"/>
                <a:t>By land via road</a:t>
              </a:r>
            </a:p>
          </p:txBody>
        </p:sp>
        <p:sp>
          <p:nvSpPr>
            <p:cNvPr id="16" name="TextBox 15">
              <a:extLst>
                <a:ext uri="{FF2B5EF4-FFF2-40B4-BE49-F238E27FC236}">
                  <a16:creationId xmlns:a16="http://schemas.microsoft.com/office/drawing/2014/main" id="{4D39895C-047E-4027-3170-4E21414BF5DC}"/>
                </a:ext>
              </a:extLst>
            </p:cNvPr>
            <p:cNvSpPr txBox="1"/>
            <p:nvPr/>
          </p:nvSpPr>
          <p:spPr>
            <a:xfrm>
              <a:off x="578146" y="2090864"/>
              <a:ext cx="1291626" cy="584775"/>
            </a:xfrm>
            <a:prstGeom prst="rect">
              <a:avLst/>
            </a:prstGeom>
            <a:noFill/>
          </p:spPr>
          <p:txBody>
            <a:bodyPr wrap="square" rtlCol="0">
              <a:spAutoFit/>
            </a:bodyPr>
            <a:lstStyle/>
            <a:p>
              <a:r>
                <a:rPr lang="en-US" sz="3200" b="1" dirty="0"/>
                <a:t>≥2h</a:t>
              </a:r>
            </a:p>
          </p:txBody>
        </p:sp>
        <p:sp>
          <p:nvSpPr>
            <p:cNvPr id="7" name="TextBox 6">
              <a:extLst>
                <a:ext uri="{FF2B5EF4-FFF2-40B4-BE49-F238E27FC236}">
                  <a16:creationId xmlns:a16="http://schemas.microsoft.com/office/drawing/2014/main" id="{1532FA1D-B40A-13F1-D55C-DF489EA6B445}"/>
                </a:ext>
              </a:extLst>
            </p:cNvPr>
            <p:cNvSpPr txBox="1"/>
            <p:nvPr/>
          </p:nvSpPr>
          <p:spPr>
            <a:xfrm>
              <a:off x="578147" y="2566455"/>
              <a:ext cx="2856480" cy="400110"/>
            </a:xfrm>
            <a:prstGeom prst="rect">
              <a:avLst/>
            </a:prstGeom>
            <a:noFill/>
          </p:spPr>
          <p:txBody>
            <a:bodyPr wrap="square" rtlCol="0">
              <a:spAutoFit/>
            </a:bodyPr>
            <a:lstStyle/>
            <a:p>
              <a:r>
                <a:rPr lang="en-US" sz="2000" dirty="0"/>
                <a:t>before port of arrival</a:t>
              </a:r>
            </a:p>
          </p:txBody>
        </p:sp>
      </p:grpSp>
      <p:grpSp>
        <p:nvGrpSpPr>
          <p:cNvPr id="40" name="Group 39">
            <a:extLst>
              <a:ext uri="{FF2B5EF4-FFF2-40B4-BE49-F238E27FC236}">
                <a16:creationId xmlns:a16="http://schemas.microsoft.com/office/drawing/2014/main" id="{FC1C84A6-F5A6-45C1-D8E4-AA5EE2D9B380}"/>
              </a:ext>
            </a:extLst>
          </p:cNvPr>
          <p:cNvGrpSpPr/>
          <p:nvPr/>
        </p:nvGrpSpPr>
        <p:grpSpPr>
          <a:xfrm>
            <a:off x="519398" y="2976797"/>
            <a:ext cx="5577840" cy="1803210"/>
            <a:chOff x="519398" y="2976797"/>
            <a:chExt cx="5577840" cy="1803210"/>
          </a:xfrm>
        </p:grpSpPr>
        <p:pic>
          <p:nvPicPr>
            <p:cNvPr id="36" name="Picture 35" descr="A white train on a track&#10;&#10;AI-generated content may be incorrect.">
              <a:extLst>
                <a:ext uri="{FF2B5EF4-FFF2-40B4-BE49-F238E27FC236}">
                  <a16:creationId xmlns:a16="http://schemas.microsoft.com/office/drawing/2014/main" id="{5547BB37-D96E-0356-F0CE-C708FA100A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398" y="2976797"/>
              <a:ext cx="5577840" cy="1803210"/>
            </a:xfrm>
            <a:prstGeom prst="rect">
              <a:avLst/>
            </a:prstGeom>
          </p:spPr>
        </p:pic>
        <p:sp>
          <p:nvSpPr>
            <p:cNvPr id="11" name="TextBox 10">
              <a:extLst>
                <a:ext uri="{FF2B5EF4-FFF2-40B4-BE49-F238E27FC236}">
                  <a16:creationId xmlns:a16="http://schemas.microsoft.com/office/drawing/2014/main" id="{E4616501-807A-77CD-D9F7-0290D7FB52BE}"/>
                </a:ext>
              </a:extLst>
            </p:cNvPr>
            <p:cNvSpPr txBox="1"/>
            <p:nvPr/>
          </p:nvSpPr>
          <p:spPr>
            <a:xfrm>
              <a:off x="578147" y="3028689"/>
              <a:ext cx="2583251" cy="461665"/>
            </a:xfrm>
            <a:prstGeom prst="rect">
              <a:avLst/>
            </a:prstGeom>
            <a:noFill/>
          </p:spPr>
          <p:txBody>
            <a:bodyPr wrap="square" rtlCol="0">
              <a:spAutoFit/>
            </a:bodyPr>
            <a:lstStyle/>
            <a:p>
              <a:r>
                <a:rPr lang="en-US" sz="2400" dirty="0"/>
                <a:t>By rail</a:t>
              </a:r>
            </a:p>
          </p:txBody>
        </p:sp>
        <p:sp>
          <p:nvSpPr>
            <p:cNvPr id="17" name="TextBox 16">
              <a:extLst>
                <a:ext uri="{FF2B5EF4-FFF2-40B4-BE49-F238E27FC236}">
                  <a16:creationId xmlns:a16="http://schemas.microsoft.com/office/drawing/2014/main" id="{1304BD23-EF68-4EF2-43C0-27C6D1A0FA80}"/>
                </a:ext>
              </a:extLst>
            </p:cNvPr>
            <p:cNvSpPr txBox="1"/>
            <p:nvPr/>
          </p:nvSpPr>
          <p:spPr>
            <a:xfrm>
              <a:off x="578146" y="3879311"/>
              <a:ext cx="1291626" cy="584775"/>
            </a:xfrm>
            <a:prstGeom prst="rect">
              <a:avLst/>
            </a:prstGeom>
            <a:noFill/>
          </p:spPr>
          <p:txBody>
            <a:bodyPr wrap="square" rtlCol="0">
              <a:spAutoFit/>
            </a:bodyPr>
            <a:lstStyle/>
            <a:p>
              <a:r>
                <a:rPr lang="en-US" sz="3200" b="1" dirty="0"/>
                <a:t>≥4h</a:t>
              </a:r>
            </a:p>
          </p:txBody>
        </p:sp>
        <p:sp>
          <p:nvSpPr>
            <p:cNvPr id="22" name="TextBox 21">
              <a:extLst>
                <a:ext uri="{FF2B5EF4-FFF2-40B4-BE49-F238E27FC236}">
                  <a16:creationId xmlns:a16="http://schemas.microsoft.com/office/drawing/2014/main" id="{426AD43B-E0B2-B6CF-348C-07B9EE4A480B}"/>
                </a:ext>
              </a:extLst>
            </p:cNvPr>
            <p:cNvSpPr txBox="1"/>
            <p:nvPr/>
          </p:nvSpPr>
          <p:spPr>
            <a:xfrm>
              <a:off x="578146" y="4359624"/>
              <a:ext cx="2856480" cy="400110"/>
            </a:xfrm>
            <a:prstGeom prst="rect">
              <a:avLst/>
            </a:prstGeom>
            <a:noFill/>
          </p:spPr>
          <p:txBody>
            <a:bodyPr wrap="square" rtlCol="0">
              <a:spAutoFit/>
            </a:bodyPr>
            <a:lstStyle/>
            <a:p>
              <a:r>
                <a:rPr lang="en-US" sz="2000" dirty="0"/>
                <a:t>before port of arrival</a:t>
              </a:r>
            </a:p>
          </p:txBody>
        </p:sp>
      </p:grpSp>
      <p:grpSp>
        <p:nvGrpSpPr>
          <p:cNvPr id="42" name="Group 41">
            <a:extLst>
              <a:ext uri="{FF2B5EF4-FFF2-40B4-BE49-F238E27FC236}">
                <a16:creationId xmlns:a16="http://schemas.microsoft.com/office/drawing/2014/main" id="{2D6ABD5E-0DD8-1D89-0647-BE83353CB448}"/>
              </a:ext>
            </a:extLst>
          </p:cNvPr>
          <p:cNvGrpSpPr/>
          <p:nvPr/>
        </p:nvGrpSpPr>
        <p:grpSpPr>
          <a:xfrm>
            <a:off x="519398" y="4776266"/>
            <a:ext cx="5577840" cy="1803210"/>
            <a:chOff x="519398" y="4776266"/>
            <a:chExt cx="5577840" cy="1803210"/>
          </a:xfrm>
        </p:grpSpPr>
        <p:pic>
          <p:nvPicPr>
            <p:cNvPr id="34" name="Picture 33" descr="A red and white airplane wings&#10;&#10;AI-generated content may be incorrect.">
              <a:extLst>
                <a:ext uri="{FF2B5EF4-FFF2-40B4-BE49-F238E27FC236}">
                  <a16:creationId xmlns:a16="http://schemas.microsoft.com/office/drawing/2014/main" id="{D276CD1C-051C-5410-006E-2DCDE46E88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398" y="4776266"/>
              <a:ext cx="5577840" cy="1803210"/>
            </a:xfrm>
            <a:prstGeom prst="rect">
              <a:avLst/>
            </a:prstGeom>
          </p:spPr>
        </p:pic>
        <p:sp>
          <p:nvSpPr>
            <p:cNvPr id="12" name="TextBox 11">
              <a:extLst>
                <a:ext uri="{FF2B5EF4-FFF2-40B4-BE49-F238E27FC236}">
                  <a16:creationId xmlns:a16="http://schemas.microsoft.com/office/drawing/2014/main" id="{16E20C6F-B888-7582-9E14-AB9C4EBB040B}"/>
                </a:ext>
              </a:extLst>
            </p:cNvPr>
            <p:cNvSpPr txBox="1"/>
            <p:nvPr/>
          </p:nvSpPr>
          <p:spPr>
            <a:xfrm>
              <a:off x="578147" y="4807625"/>
              <a:ext cx="2583251" cy="461665"/>
            </a:xfrm>
            <a:prstGeom prst="rect">
              <a:avLst/>
            </a:prstGeom>
            <a:noFill/>
          </p:spPr>
          <p:txBody>
            <a:bodyPr wrap="square" rtlCol="0">
              <a:spAutoFit/>
            </a:bodyPr>
            <a:lstStyle/>
            <a:p>
              <a:r>
                <a:rPr lang="en-US" sz="2400" dirty="0"/>
                <a:t>By air</a:t>
              </a:r>
            </a:p>
          </p:txBody>
        </p:sp>
        <p:sp>
          <p:nvSpPr>
            <p:cNvPr id="18" name="TextBox 17">
              <a:extLst>
                <a:ext uri="{FF2B5EF4-FFF2-40B4-BE49-F238E27FC236}">
                  <a16:creationId xmlns:a16="http://schemas.microsoft.com/office/drawing/2014/main" id="{2619C119-B5BB-9481-BE0F-E2F119044C2A}"/>
                </a:ext>
              </a:extLst>
            </p:cNvPr>
            <p:cNvSpPr txBox="1"/>
            <p:nvPr/>
          </p:nvSpPr>
          <p:spPr>
            <a:xfrm>
              <a:off x="578146" y="5643073"/>
              <a:ext cx="1291626" cy="584775"/>
            </a:xfrm>
            <a:prstGeom prst="rect">
              <a:avLst/>
            </a:prstGeom>
            <a:noFill/>
          </p:spPr>
          <p:txBody>
            <a:bodyPr wrap="square" rtlCol="0">
              <a:spAutoFit/>
            </a:bodyPr>
            <a:lstStyle/>
            <a:p>
              <a:r>
                <a:rPr lang="en-US" sz="3200" b="1" dirty="0"/>
                <a:t>≥4h</a:t>
              </a:r>
            </a:p>
          </p:txBody>
        </p:sp>
        <p:sp>
          <p:nvSpPr>
            <p:cNvPr id="23" name="TextBox 22">
              <a:extLst>
                <a:ext uri="{FF2B5EF4-FFF2-40B4-BE49-F238E27FC236}">
                  <a16:creationId xmlns:a16="http://schemas.microsoft.com/office/drawing/2014/main" id="{D42E63A8-0002-C056-D2F4-31CF16570568}"/>
                </a:ext>
              </a:extLst>
            </p:cNvPr>
            <p:cNvSpPr txBox="1"/>
            <p:nvPr/>
          </p:nvSpPr>
          <p:spPr>
            <a:xfrm>
              <a:off x="578146" y="6135498"/>
              <a:ext cx="2856480" cy="400110"/>
            </a:xfrm>
            <a:prstGeom prst="rect">
              <a:avLst/>
            </a:prstGeom>
            <a:noFill/>
          </p:spPr>
          <p:txBody>
            <a:bodyPr wrap="square" rtlCol="0">
              <a:spAutoFit/>
            </a:bodyPr>
            <a:lstStyle/>
            <a:p>
              <a:r>
                <a:rPr lang="en-US" sz="2000" dirty="0"/>
                <a:t>before port of arrival</a:t>
              </a:r>
            </a:p>
          </p:txBody>
        </p:sp>
      </p:grpSp>
      <p:grpSp>
        <p:nvGrpSpPr>
          <p:cNvPr id="38" name="Group 37">
            <a:extLst>
              <a:ext uri="{FF2B5EF4-FFF2-40B4-BE49-F238E27FC236}">
                <a16:creationId xmlns:a16="http://schemas.microsoft.com/office/drawing/2014/main" id="{9EAAA707-9B4F-DCB0-9B7D-1D0B9CA25563}"/>
              </a:ext>
            </a:extLst>
          </p:cNvPr>
          <p:cNvGrpSpPr/>
          <p:nvPr/>
        </p:nvGrpSpPr>
        <p:grpSpPr>
          <a:xfrm>
            <a:off x="6092214" y="1186053"/>
            <a:ext cx="5577840" cy="1809938"/>
            <a:chOff x="6092214" y="1186053"/>
            <a:chExt cx="5577840" cy="1809938"/>
          </a:xfrm>
        </p:grpSpPr>
        <p:pic>
          <p:nvPicPr>
            <p:cNvPr id="32" name="Picture 31" descr="A ship with containers on it&#10;&#10;AI-generated content may be incorrect.">
              <a:extLst>
                <a:ext uri="{FF2B5EF4-FFF2-40B4-BE49-F238E27FC236}">
                  <a16:creationId xmlns:a16="http://schemas.microsoft.com/office/drawing/2014/main" id="{167D2B09-B074-B6EA-57BB-095B2BAA5D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2214" y="1186053"/>
              <a:ext cx="5577840" cy="1809938"/>
            </a:xfrm>
            <a:prstGeom prst="rect">
              <a:avLst/>
            </a:prstGeom>
          </p:spPr>
        </p:pic>
        <p:sp>
          <p:nvSpPr>
            <p:cNvPr id="13" name="TextBox 12">
              <a:extLst>
                <a:ext uri="{FF2B5EF4-FFF2-40B4-BE49-F238E27FC236}">
                  <a16:creationId xmlns:a16="http://schemas.microsoft.com/office/drawing/2014/main" id="{1D6A885D-935E-8165-ED28-6BB6735A02A3}"/>
                </a:ext>
              </a:extLst>
            </p:cNvPr>
            <p:cNvSpPr txBox="1"/>
            <p:nvPr/>
          </p:nvSpPr>
          <p:spPr>
            <a:xfrm>
              <a:off x="6146503" y="1265818"/>
              <a:ext cx="2583251" cy="759182"/>
            </a:xfrm>
            <a:prstGeom prst="rect">
              <a:avLst/>
            </a:prstGeom>
            <a:noFill/>
          </p:spPr>
          <p:txBody>
            <a:bodyPr wrap="square" rtlCol="0">
              <a:spAutoFit/>
            </a:bodyPr>
            <a:lstStyle/>
            <a:p>
              <a:pPr>
                <a:lnSpc>
                  <a:spcPts val="2580"/>
                </a:lnSpc>
              </a:pPr>
              <a:r>
                <a:rPr lang="en-US" sz="2400" dirty="0"/>
                <a:t>By water</a:t>
              </a:r>
            </a:p>
            <a:p>
              <a:pPr>
                <a:lnSpc>
                  <a:spcPts val="2580"/>
                </a:lnSpc>
              </a:pPr>
              <a:r>
                <a:rPr lang="en-US" sz="2400" dirty="0"/>
                <a:t>(shipping)</a:t>
              </a:r>
            </a:p>
          </p:txBody>
        </p:sp>
        <p:sp>
          <p:nvSpPr>
            <p:cNvPr id="19" name="TextBox 18">
              <a:extLst>
                <a:ext uri="{FF2B5EF4-FFF2-40B4-BE49-F238E27FC236}">
                  <a16:creationId xmlns:a16="http://schemas.microsoft.com/office/drawing/2014/main" id="{84938177-E89D-000D-EC87-1DEDE156CDA2}"/>
                </a:ext>
              </a:extLst>
            </p:cNvPr>
            <p:cNvSpPr txBox="1"/>
            <p:nvPr/>
          </p:nvSpPr>
          <p:spPr>
            <a:xfrm>
              <a:off x="6155175" y="2090864"/>
              <a:ext cx="1291626" cy="584775"/>
            </a:xfrm>
            <a:prstGeom prst="rect">
              <a:avLst/>
            </a:prstGeom>
            <a:noFill/>
          </p:spPr>
          <p:txBody>
            <a:bodyPr wrap="square" rtlCol="0">
              <a:spAutoFit/>
            </a:bodyPr>
            <a:lstStyle/>
            <a:p>
              <a:r>
                <a:rPr lang="en-US" sz="3200" b="1" dirty="0"/>
                <a:t>≥8h</a:t>
              </a:r>
            </a:p>
          </p:txBody>
        </p:sp>
        <p:sp>
          <p:nvSpPr>
            <p:cNvPr id="24" name="TextBox 23">
              <a:extLst>
                <a:ext uri="{FF2B5EF4-FFF2-40B4-BE49-F238E27FC236}">
                  <a16:creationId xmlns:a16="http://schemas.microsoft.com/office/drawing/2014/main" id="{3CDB073A-14FA-288B-7474-3F125AACDF62}"/>
                </a:ext>
              </a:extLst>
            </p:cNvPr>
            <p:cNvSpPr txBox="1"/>
            <p:nvPr/>
          </p:nvSpPr>
          <p:spPr>
            <a:xfrm>
              <a:off x="6155175" y="2575362"/>
              <a:ext cx="2856480" cy="400110"/>
            </a:xfrm>
            <a:prstGeom prst="rect">
              <a:avLst/>
            </a:prstGeom>
            <a:noFill/>
          </p:spPr>
          <p:txBody>
            <a:bodyPr wrap="square" rtlCol="0">
              <a:spAutoFit/>
            </a:bodyPr>
            <a:lstStyle/>
            <a:p>
              <a:r>
                <a:rPr lang="en-US" sz="2000" dirty="0"/>
                <a:t>before port of arrival</a:t>
              </a:r>
            </a:p>
          </p:txBody>
        </p:sp>
      </p:grpSp>
    </p:spTree>
    <p:custDataLst>
      <p:tags r:id="rId1"/>
    </p:custDataLst>
    <p:extLst>
      <p:ext uri="{BB962C8B-B14F-4D97-AF65-F5344CB8AC3E}">
        <p14:creationId xmlns:p14="http://schemas.microsoft.com/office/powerpoint/2010/main" val="10313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1+#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1+#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FAF8-96AD-48D3-F9BA-BD076B776F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DCB8EA-89CC-4752-86DC-DDE9BBE3A942}"/>
              </a:ext>
            </a:extLst>
          </p:cNvPr>
          <p:cNvSpPr>
            <a:spLocks noGrp="1"/>
          </p:cNvSpPr>
          <p:nvPr>
            <p:ph type="title"/>
          </p:nvPr>
        </p:nvSpPr>
        <p:spPr/>
        <p:txBody>
          <a:bodyPr anchor="ctr"/>
          <a:lstStyle/>
          <a:p>
            <a:r>
              <a:rPr lang="en-US" sz="3600" dirty="0"/>
              <a:t>The Screening Process</a:t>
            </a:r>
          </a:p>
        </p:txBody>
      </p:sp>
      <p:sp>
        <p:nvSpPr>
          <p:cNvPr id="9" name="TextBox 8">
            <a:extLst>
              <a:ext uri="{FF2B5EF4-FFF2-40B4-BE49-F238E27FC236}">
                <a16:creationId xmlns:a16="http://schemas.microsoft.com/office/drawing/2014/main" id="{17A91332-A216-770C-DC27-A4DEFF4DC54E}"/>
              </a:ext>
            </a:extLst>
          </p:cNvPr>
          <p:cNvSpPr txBox="1"/>
          <p:nvPr/>
        </p:nvSpPr>
        <p:spPr>
          <a:xfrm>
            <a:off x="195377" y="1104900"/>
            <a:ext cx="2415301" cy="400110"/>
          </a:xfrm>
          <a:prstGeom prst="rect">
            <a:avLst/>
          </a:prstGeom>
          <a:noFill/>
        </p:spPr>
        <p:txBody>
          <a:bodyPr wrap="square">
            <a:spAutoFit/>
          </a:bodyPr>
          <a:lstStyle/>
          <a:p>
            <a:pPr marL="0" indent="0">
              <a:buNone/>
            </a:pPr>
            <a:r>
              <a:rPr lang="en-US" sz="2000" dirty="0">
                <a:solidFill>
                  <a:schemeClr val="bg1"/>
                </a:solidFill>
              </a:rPr>
              <a:t>xx</a:t>
            </a:r>
          </a:p>
        </p:txBody>
      </p:sp>
      <p:sp>
        <p:nvSpPr>
          <p:cNvPr id="10" name="Rectangle 9">
            <a:extLst>
              <a:ext uri="{FF2B5EF4-FFF2-40B4-BE49-F238E27FC236}">
                <a16:creationId xmlns:a16="http://schemas.microsoft.com/office/drawing/2014/main" id="{E7DE4844-3849-95E5-9851-AA2A7AE3A950}"/>
              </a:ext>
            </a:extLst>
          </p:cNvPr>
          <p:cNvSpPr>
            <a:spLocks/>
          </p:cNvSpPr>
          <p:nvPr/>
        </p:nvSpPr>
        <p:spPr>
          <a:xfrm>
            <a:off x="0" y="1060704"/>
            <a:ext cx="12192000" cy="5559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07DA336-8508-D49E-16C4-DE57725138AA}"/>
              </a:ext>
            </a:extLst>
          </p:cNvPr>
          <p:cNvGrpSpPr/>
          <p:nvPr/>
        </p:nvGrpSpPr>
        <p:grpSpPr>
          <a:xfrm>
            <a:off x="2658973" y="1221393"/>
            <a:ext cx="9059125" cy="5141483"/>
            <a:chOff x="2036260" y="1270380"/>
            <a:chExt cx="9059125" cy="5141483"/>
          </a:xfrm>
        </p:grpSpPr>
        <p:grpSp>
          <p:nvGrpSpPr>
            <p:cNvPr id="13" name="Group 12">
              <a:extLst>
                <a:ext uri="{FF2B5EF4-FFF2-40B4-BE49-F238E27FC236}">
                  <a16:creationId xmlns:a16="http://schemas.microsoft.com/office/drawing/2014/main" id="{31897D4F-B4C4-A12B-7236-24F79E489FD7}"/>
                </a:ext>
              </a:extLst>
            </p:cNvPr>
            <p:cNvGrpSpPr/>
            <p:nvPr/>
          </p:nvGrpSpPr>
          <p:grpSpPr>
            <a:xfrm>
              <a:off x="9674799" y="1270380"/>
              <a:ext cx="1420586" cy="1080851"/>
              <a:chOff x="8671832" y="1273789"/>
              <a:chExt cx="1420586" cy="1080851"/>
            </a:xfrm>
          </p:grpSpPr>
          <p:sp>
            <p:nvSpPr>
              <p:cNvPr id="53" name="TextBox 52">
                <a:extLst>
                  <a:ext uri="{FF2B5EF4-FFF2-40B4-BE49-F238E27FC236}">
                    <a16:creationId xmlns:a16="http://schemas.microsoft.com/office/drawing/2014/main" id="{8A4E5604-6A7A-BCD5-F9D0-47FFF74B4F02}"/>
                  </a:ext>
                </a:extLst>
              </p:cNvPr>
              <p:cNvSpPr txBox="1"/>
              <p:nvPr/>
            </p:nvSpPr>
            <p:spPr>
              <a:xfrm>
                <a:off x="8671832" y="2031475"/>
                <a:ext cx="1420586" cy="323165"/>
              </a:xfrm>
              <a:prstGeom prst="rect">
                <a:avLst/>
              </a:prstGeom>
              <a:noFill/>
            </p:spPr>
            <p:txBody>
              <a:bodyPr wrap="square">
                <a:spAutoFit/>
              </a:bodyPr>
              <a:lstStyle/>
              <a:p>
                <a:pPr algn="ctr">
                  <a:lnSpc>
                    <a:spcPts val="1820"/>
                  </a:lnSpc>
                </a:pPr>
                <a:r>
                  <a:rPr lang="en-US" sz="1700" dirty="0"/>
                  <a:t>Prior Notice </a:t>
                </a:r>
              </a:p>
            </p:txBody>
          </p:sp>
          <p:pic>
            <p:nvPicPr>
              <p:cNvPr id="54" name="Picture 53" descr="A blue and black icon with a triangle and a warning sign&#10;&#10;AI-generated content may be incorrect.">
                <a:extLst>
                  <a:ext uri="{FF2B5EF4-FFF2-40B4-BE49-F238E27FC236}">
                    <a16:creationId xmlns:a16="http://schemas.microsoft.com/office/drawing/2014/main" id="{750141E6-7306-487A-59FA-2A6217F13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500" y="1273789"/>
                <a:ext cx="603250" cy="685800"/>
              </a:xfrm>
              <a:prstGeom prst="rect">
                <a:avLst/>
              </a:prstGeom>
            </p:spPr>
          </p:pic>
        </p:grpSp>
        <p:grpSp>
          <p:nvGrpSpPr>
            <p:cNvPr id="14" name="Group 13">
              <a:extLst>
                <a:ext uri="{FF2B5EF4-FFF2-40B4-BE49-F238E27FC236}">
                  <a16:creationId xmlns:a16="http://schemas.microsoft.com/office/drawing/2014/main" id="{9B3A7852-4DBC-17DE-3684-6D6472E335A7}"/>
                </a:ext>
              </a:extLst>
            </p:cNvPr>
            <p:cNvGrpSpPr/>
            <p:nvPr/>
          </p:nvGrpSpPr>
          <p:grpSpPr>
            <a:xfrm>
              <a:off x="6953054" y="3186830"/>
              <a:ext cx="1886146" cy="1336025"/>
              <a:chOff x="6195452" y="3272093"/>
              <a:chExt cx="1886146" cy="1336025"/>
            </a:xfrm>
          </p:grpSpPr>
          <p:sp>
            <p:nvSpPr>
              <p:cNvPr id="51" name="TextBox 50">
                <a:extLst>
                  <a:ext uri="{FF2B5EF4-FFF2-40B4-BE49-F238E27FC236}">
                    <a16:creationId xmlns:a16="http://schemas.microsoft.com/office/drawing/2014/main" id="{E3BE5ECF-D5F7-B087-7E50-E337A69DC522}"/>
                  </a:ext>
                </a:extLst>
              </p:cNvPr>
              <p:cNvSpPr txBox="1"/>
              <p:nvPr/>
            </p:nvSpPr>
            <p:spPr>
              <a:xfrm>
                <a:off x="6195452" y="4054120"/>
                <a:ext cx="1886146" cy="553998"/>
              </a:xfrm>
              <a:prstGeom prst="rect">
                <a:avLst/>
              </a:prstGeom>
              <a:noFill/>
            </p:spPr>
            <p:txBody>
              <a:bodyPr wrap="square">
                <a:spAutoFit/>
              </a:bodyPr>
              <a:lstStyle/>
              <a:p>
                <a:pPr algn="ctr">
                  <a:lnSpc>
                    <a:spcPts val="1820"/>
                  </a:lnSpc>
                </a:pPr>
                <a:r>
                  <a:rPr lang="en-US" sz="1700" dirty="0"/>
                  <a:t>PREDICT Screening</a:t>
                </a:r>
              </a:p>
            </p:txBody>
          </p:sp>
          <p:pic>
            <p:nvPicPr>
              <p:cNvPr id="52" name="Picture 51" descr="A blue and white computer with a magnifying glass&#10;&#10;AI-generated content may be incorrect.">
                <a:extLst>
                  <a:ext uri="{FF2B5EF4-FFF2-40B4-BE49-F238E27FC236}">
                    <a16:creationId xmlns:a16="http://schemas.microsoft.com/office/drawing/2014/main" id="{FF65442C-0BD2-87C3-EF04-A5CDA0AF37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0225" y="3272093"/>
                <a:ext cx="736600" cy="666750"/>
              </a:xfrm>
              <a:prstGeom prst="rect">
                <a:avLst/>
              </a:prstGeom>
            </p:spPr>
          </p:pic>
        </p:grpSp>
        <p:grpSp>
          <p:nvGrpSpPr>
            <p:cNvPr id="15" name="Group 14">
              <a:extLst>
                <a:ext uri="{FF2B5EF4-FFF2-40B4-BE49-F238E27FC236}">
                  <a16:creationId xmlns:a16="http://schemas.microsoft.com/office/drawing/2014/main" id="{7DD850D2-F6C3-7904-4F40-2D25A662C630}"/>
                </a:ext>
              </a:extLst>
            </p:cNvPr>
            <p:cNvGrpSpPr/>
            <p:nvPr/>
          </p:nvGrpSpPr>
          <p:grpSpPr>
            <a:xfrm>
              <a:off x="2036260" y="4102987"/>
              <a:ext cx="2036266" cy="1280244"/>
              <a:chOff x="2125017" y="3906185"/>
              <a:chExt cx="2036266" cy="1280244"/>
            </a:xfrm>
          </p:grpSpPr>
          <p:sp>
            <p:nvSpPr>
              <p:cNvPr id="49" name="TextBox 48">
                <a:extLst>
                  <a:ext uri="{FF2B5EF4-FFF2-40B4-BE49-F238E27FC236}">
                    <a16:creationId xmlns:a16="http://schemas.microsoft.com/office/drawing/2014/main" id="{A0D19A6D-E1D3-C817-20AF-5F81AEEB03A1}"/>
                  </a:ext>
                </a:extLst>
              </p:cNvPr>
              <p:cNvSpPr txBox="1"/>
              <p:nvPr/>
            </p:nvSpPr>
            <p:spPr>
              <a:xfrm>
                <a:off x="2125017" y="4632431"/>
                <a:ext cx="2036266" cy="553998"/>
              </a:xfrm>
              <a:prstGeom prst="rect">
                <a:avLst/>
              </a:prstGeom>
              <a:noFill/>
            </p:spPr>
            <p:txBody>
              <a:bodyPr wrap="square">
                <a:spAutoFit/>
              </a:bodyPr>
              <a:lstStyle/>
              <a:p>
                <a:pPr algn="ctr">
                  <a:lnSpc>
                    <a:spcPts val="1820"/>
                  </a:lnSpc>
                </a:pPr>
                <a:r>
                  <a:rPr lang="en-US" sz="1700" dirty="0"/>
                  <a:t>Field Exam and/or Sample Collection</a:t>
                </a:r>
              </a:p>
            </p:txBody>
          </p:sp>
          <p:pic>
            <p:nvPicPr>
              <p:cNvPr id="50" name="Picture 49" descr="A magnifying glass over boxes&#10;&#10;AI-generated content may be incorrect.">
                <a:extLst>
                  <a:ext uri="{FF2B5EF4-FFF2-40B4-BE49-F238E27FC236}">
                    <a16:creationId xmlns:a16="http://schemas.microsoft.com/office/drawing/2014/main" id="{CB76A9F2-BD14-9915-1E86-E47B5B33A1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0250" y="3906185"/>
                <a:ext cx="685800" cy="609600"/>
              </a:xfrm>
              <a:prstGeom prst="rect">
                <a:avLst/>
              </a:prstGeom>
            </p:spPr>
          </p:pic>
        </p:grpSp>
        <p:grpSp>
          <p:nvGrpSpPr>
            <p:cNvPr id="16" name="Group 15">
              <a:extLst>
                <a:ext uri="{FF2B5EF4-FFF2-40B4-BE49-F238E27FC236}">
                  <a16:creationId xmlns:a16="http://schemas.microsoft.com/office/drawing/2014/main" id="{30E69E48-E256-E32D-A71D-867D7D185F06}"/>
                </a:ext>
              </a:extLst>
            </p:cNvPr>
            <p:cNvGrpSpPr/>
            <p:nvPr/>
          </p:nvGrpSpPr>
          <p:grpSpPr>
            <a:xfrm>
              <a:off x="4718405" y="3154172"/>
              <a:ext cx="1082854" cy="1365893"/>
              <a:chOff x="4532941" y="3206863"/>
              <a:chExt cx="1082854" cy="1365893"/>
            </a:xfrm>
          </p:grpSpPr>
          <p:sp>
            <p:nvSpPr>
              <p:cNvPr id="47" name="TextBox 46">
                <a:extLst>
                  <a:ext uri="{FF2B5EF4-FFF2-40B4-BE49-F238E27FC236}">
                    <a16:creationId xmlns:a16="http://schemas.microsoft.com/office/drawing/2014/main" id="{5A588959-6A11-9D7B-87E5-75ADF24344B5}"/>
                  </a:ext>
                </a:extLst>
              </p:cNvPr>
              <p:cNvSpPr txBox="1"/>
              <p:nvPr/>
            </p:nvSpPr>
            <p:spPr>
              <a:xfrm>
                <a:off x="4532941" y="4018758"/>
                <a:ext cx="1082854" cy="553998"/>
              </a:xfrm>
              <a:prstGeom prst="rect">
                <a:avLst/>
              </a:prstGeom>
              <a:noFill/>
            </p:spPr>
            <p:txBody>
              <a:bodyPr wrap="square">
                <a:spAutoFit/>
              </a:bodyPr>
              <a:lstStyle/>
              <a:p>
                <a:pPr algn="ctr">
                  <a:lnSpc>
                    <a:spcPts val="1820"/>
                  </a:lnSpc>
                </a:pPr>
                <a:r>
                  <a:rPr lang="en-US" sz="1700" dirty="0"/>
                  <a:t>Entry Review</a:t>
                </a:r>
              </a:p>
            </p:txBody>
          </p:sp>
          <p:pic>
            <p:nvPicPr>
              <p:cNvPr id="48" name="Picture 47" descr="A computer screen with check marks&#10;&#10;AI-generated content may be incorrect.">
                <a:extLst>
                  <a:ext uri="{FF2B5EF4-FFF2-40B4-BE49-F238E27FC236}">
                    <a16:creationId xmlns:a16="http://schemas.microsoft.com/office/drawing/2014/main" id="{C25E3138-6BD3-C2C8-3F53-0FB18492F0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5118" y="3206863"/>
                <a:ext cx="698500" cy="730250"/>
              </a:xfrm>
              <a:prstGeom prst="rect">
                <a:avLst/>
              </a:prstGeom>
            </p:spPr>
          </p:pic>
        </p:grpSp>
        <p:grpSp>
          <p:nvGrpSpPr>
            <p:cNvPr id="17" name="Group 16">
              <a:extLst>
                <a:ext uri="{FF2B5EF4-FFF2-40B4-BE49-F238E27FC236}">
                  <a16:creationId xmlns:a16="http://schemas.microsoft.com/office/drawing/2014/main" id="{63C989AC-AE24-CB69-84CA-CF7DAA6C0820}"/>
                </a:ext>
              </a:extLst>
            </p:cNvPr>
            <p:cNvGrpSpPr/>
            <p:nvPr/>
          </p:nvGrpSpPr>
          <p:grpSpPr>
            <a:xfrm>
              <a:off x="4549539" y="5239538"/>
              <a:ext cx="1420586" cy="1172325"/>
              <a:chOff x="4458773" y="5089475"/>
              <a:chExt cx="1420586" cy="1172325"/>
            </a:xfrm>
          </p:grpSpPr>
          <p:sp>
            <p:nvSpPr>
              <p:cNvPr id="45" name="TextBox 44">
                <a:extLst>
                  <a:ext uri="{FF2B5EF4-FFF2-40B4-BE49-F238E27FC236}">
                    <a16:creationId xmlns:a16="http://schemas.microsoft.com/office/drawing/2014/main" id="{35528C5D-84F0-E93A-9AA6-AA05FABA6B27}"/>
                  </a:ext>
                </a:extLst>
              </p:cNvPr>
              <p:cNvSpPr txBox="1"/>
              <p:nvPr/>
            </p:nvSpPr>
            <p:spPr>
              <a:xfrm>
                <a:off x="4458773" y="5707802"/>
                <a:ext cx="1420586" cy="553998"/>
              </a:xfrm>
              <a:prstGeom prst="rect">
                <a:avLst/>
              </a:prstGeom>
              <a:noFill/>
            </p:spPr>
            <p:txBody>
              <a:bodyPr wrap="square">
                <a:spAutoFit/>
              </a:bodyPr>
              <a:lstStyle/>
              <a:p>
                <a:pPr algn="ctr">
                  <a:lnSpc>
                    <a:spcPts val="1820"/>
                  </a:lnSpc>
                </a:pPr>
                <a:r>
                  <a:rPr lang="en-US" sz="1700" dirty="0"/>
                  <a:t>Compliance Branch</a:t>
                </a:r>
              </a:p>
            </p:txBody>
          </p:sp>
          <p:pic>
            <p:nvPicPr>
              <p:cNvPr id="46" name="Picture 45" descr="A blue gavel and a checklist&#10;&#10;AI-generated content may be incorrect.">
                <a:extLst>
                  <a:ext uri="{FF2B5EF4-FFF2-40B4-BE49-F238E27FC236}">
                    <a16:creationId xmlns:a16="http://schemas.microsoft.com/office/drawing/2014/main" id="{CB2450C0-B995-E9FD-1A15-7A2C26D0D3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6166" y="5089475"/>
                <a:ext cx="685800" cy="533400"/>
              </a:xfrm>
              <a:prstGeom prst="rect">
                <a:avLst/>
              </a:prstGeom>
            </p:spPr>
          </p:pic>
        </p:grpSp>
        <p:grpSp>
          <p:nvGrpSpPr>
            <p:cNvPr id="20" name="Group 19">
              <a:extLst>
                <a:ext uri="{FF2B5EF4-FFF2-40B4-BE49-F238E27FC236}">
                  <a16:creationId xmlns:a16="http://schemas.microsoft.com/office/drawing/2014/main" id="{EF369177-2061-4BF1-4E77-CB07BF36EB7F}"/>
                </a:ext>
              </a:extLst>
            </p:cNvPr>
            <p:cNvGrpSpPr/>
            <p:nvPr/>
          </p:nvGrpSpPr>
          <p:grpSpPr>
            <a:xfrm>
              <a:off x="6612658" y="1270380"/>
              <a:ext cx="2569792" cy="1322644"/>
              <a:chOff x="5825812" y="1270380"/>
              <a:chExt cx="2569792" cy="1322644"/>
            </a:xfrm>
          </p:grpSpPr>
          <p:sp>
            <p:nvSpPr>
              <p:cNvPr id="39" name="TextBox 38">
                <a:extLst>
                  <a:ext uri="{FF2B5EF4-FFF2-40B4-BE49-F238E27FC236}">
                    <a16:creationId xmlns:a16="http://schemas.microsoft.com/office/drawing/2014/main" id="{D68406CF-D805-F79C-8106-9B9947C28413}"/>
                  </a:ext>
                </a:extLst>
              </p:cNvPr>
              <p:cNvSpPr txBox="1"/>
              <p:nvPr/>
            </p:nvSpPr>
            <p:spPr>
              <a:xfrm>
                <a:off x="5825812" y="2039026"/>
                <a:ext cx="2569792" cy="553998"/>
              </a:xfrm>
              <a:prstGeom prst="rect">
                <a:avLst/>
              </a:prstGeom>
              <a:noFill/>
            </p:spPr>
            <p:txBody>
              <a:bodyPr wrap="square">
                <a:spAutoFit/>
              </a:bodyPr>
              <a:lstStyle/>
              <a:p>
                <a:pPr algn="ctr">
                  <a:lnSpc>
                    <a:spcPts val="1820"/>
                  </a:lnSpc>
                </a:pPr>
                <a:r>
                  <a:rPr lang="en-US" sz="1700" dirty="0"/>
                  <a:t>Automated Commercial Environment (ACE)</a:t>
                </a:r>
              </a:p>
            </p:txBody>
          </p:sp>
          <p:pic>
            <p:nvPicPr>
              <p:cNvPr id="40" name="Picture 39" descr="A blue and black computer screen&#10;&#10;AI-generated content may be incorrect.">
                <a:extLst>
                  <a:ext uri="{FF2B5EF4-FFF2-40B4-BE49-F238E27FC236}">
                    <a16:creationId xmlns:a16="http://schemas.microsoft.com/office/drawing/2014/main" id="{A35A3D29-E3F0-1DBC-F9AD-731E8660CB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7808" y="1270380"/>
                <a:ext cx="685800" cy="679450"/>
              </a:xfrm>
              <a:prstGeom prst="rect">
                <a:avLst/>
              </a:prstGeom>
            </p:spPr>
          </p:pic>
        </p:grpSp>
        <p:grpSp>
          <p:nvGrpSpPr>
            <p:cNvPr id="21" name="Group 20">
              <a:extLst>
                <a:ext uri="{FF2B5EF4-FFF2-40B4-BE49-F238E27FC236}">
                  <a16:creationId xmlns:a16="http://schemas.microsoft.com/office/drawing/2014/main" id="{7AD5F490-FB2E-9719-2720-71EEBDC7168E}"/>
                </a:ext>
              </a:extLst>
            </p:cNvPr>
            <p:cNvGrpSpPr/>
            <p:nvPr/>
          </p:nvGrpSpPr>
          <p:grpSpPr>
            <a:xfrm>
              <a:off x="4546318" y="1335694"/>
              <a:ext cx="1427028" cy="1259367"/>
              <a:chOff x="4403139" y="1350702"/>
              <a:chExt cx="1427028" cy="1259367"/>
            </a:xfrm>
          </p:grpSpPr>
          <p:sp>
            <p:nvSpPr>
              <p:cNvPr id="37" name="TextBox 36">
                <a:extLst>
                  <a:ext uri="{FF2B5EF4-FFF2-40B4-BE49-F238E27FC236}">
                    <a16:creationId xmlns:a16="http://schemas.microsoft.com/office/drawing/2014/main" id="{9BC7D7A0-FA92-11AA-A73C-560E207DB94F}"/>
                  </a:ext>
                </a:extLst>
              </p:cNvPr>
              <p:cNvSpPr txBox="1"/>
              <p:nvPr/>
            </p:nvSpPr>
            <p:spPr>
              <a:xfrm>
                <a:off x="4403139" y="2056071"/>
                <a:ext cx="1427028" cy="553998"/>
              </a:xfrm>
              <a:prstGeom prst="rect">
                <a:avLst/>
              </a:prstGeom>
              <a:noFill/>
            </p:spPr>
            <p:txBody>
              <a:bodyPr wrap="square">
                <a:spAutoFit/>
              </a:bodyPr>
              <a:lstStyle/>
              <a:p>
                <a:pPr algn="ctr">
                  <a:lnSpc>
                    <a:spcPts val="1820"/>
                  </a:lnSpc>
                </a:pPr>
                <a:r>
                  <a:rPr lang="en-US" sz="1700" dirty="0"/>
                  <a:t>Customs Broker/Filer</a:t>
                </a:r>
              </a:p>
            </p:txBody>
          </p:sp>
          <p:pic>
            <p:nvPicPr>
              <p:cNvPr id="38" name="Picture 37" descr="A blue pictograms of people shaking hands&#10;&#10;AI-generated content may be incorrect.">
                <a:extLst>
                  <a:ext uri="{FF2B5EF4-FFF2-40B4-BE49-F238E27FC236}">
                    <a16:creationId xmlns:a16="http://schemas.microsoft.com/office/drawing/2014/main" id="{2989D0CC-F436-4915-B0A1-D9CA4DC117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3753" y="1350702"/>
                <a:ext cx="685800" cy="546100"/>
              </a:xfrm>
              <a:prstGeom prst="rect">
                <a:avLst/>
              </a:prstGeom>
            </p:spPr>
          </p:pic>
        </p:grpSp>
        <p:grpSp>
          <p:nvGrpSpPr>
            <p:cNvPr id="22" name="Group 21">
              <a:extLst>
                <a:ext uri="{FF2B5EF4-FFF2-40B4-BE49-F238E27FC236}">
                  <a16:creationId xmlns:a16="http://schemas.microsoft.com/office/drawing/2014/main" id="{ADF85449-A381-881A-56E6-9C20CB11BEC1}"/>
                </a:ext>
              </a:extLst>
            </p:cNvPr>
            <p:cNvGrpSpPr/>
            <p:nvPr/>
          </p:nvGrpSpPr>
          <p:grpSpPr>
            <a:xfrm>
              <a:off x="2354574" y="1368352"/>
              <a:ext cx="1267642" cy="994903"/>
              <a:chOff x="2501538" y="1301715"/>
              <a:chExt cx="1267642" cy="994903"/>
            </a:xfrm>
          </p:grpSpPr>
          <p:sp>
            <p:nvSpPr>
              <p:cNvPr id="35" name="TextBox 34">
                <a:extLst>
                  <a:ext uri="{FF2B5EF4-FFF2-40B4-BE49-F238E27FC236}">
                    <a16:creationId xmlns:a16="http://schemas.microsoft.com/office/drawing/2014/main" id="{635D988C-4C8B-6861-E38E-1054D8E29585}"/>
                  </a:ext>
                </a:extLst>
              </p:cNvPr>
              <p:cNvSpPr txBox="1"/>
              <p:nvPr/>
            </p:nvSpPr>
            <p:spPr>
              <a:xfrm>
                <a:off x="2501538" y="1973453"/>
                <a:ext cx="1267642" cy="323165"/>
              </a:xfrm>
              <a:prstGeom prst="rect">
                <a:avLst/>
              </a:prstGeom>
              <a:noFill/>
            </p:spPr>
            <p:txBody>
              <a:bodyPr wrap="square">
                <a:spAutoFit/>
              </a:bodyPr>
              <a:lstStyle/>
              <a:p>
                <a:pPr algn="ctr">
                  <a:lnSpc>
                    <a:spcPts val="1820"/>
                  </a:lnSpc>
                </a:pPr>
                <a:r>
                  <a:rPr lang="en-US" sz="1700" dirty="0"/>
                  <a:t>Importer</a:t>
                </a:r>
              </a:p>
            </p:txBody>
          </p:sp>
          <p:pic>
            <p:nvPicPr>
              <p:cNvPr id="36" name="Picture 35" descr="A blue and black logo&#10;&#10;AI-generated content may be incorrect.">
                <a:extLst>
                  <a:ext uri="{FF2B5EF4-FFF2-40B4-BE49-F238E27FC236}">
                    <a16:creationId xmlns:a16="http://schemas.microsoft.com/office/drawing/2014/main" id="{349977E4-20D7-14CE-62EE-54EB9EFC8A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7427" y="1301715"/>
                <a:ext cx="731520" cy="487680"/>
              </a:xfrm>
              <a:prstGeom prst="rect">
                <a:avLst/>
              </a:prstGeom>
            </p:spPr>
          </p:pic>
        </p:grpSp>
        <p:cxnSp>
          <p:nvCxnSpPr>
            <p:cNvPr id="23" name="Straight Arrow Connector 22">
              <a:extLst>
                <a:ext uri="{FF2B5EF4-FFF2-40B4-BE49-F238E27FC236}">
                  <a16:creationId xmlns:a16="http://schemas.microsoft.com/office/drawing/2014/main" id="{ABA20BDA-AAA2-BA16-C8B5-FC2DB9F883CF}"/>
                </a:ext>
              </a:extLst>
            </p:cNvPr>
            <p:cNvCxnSpPr/>
            <p:nvPr/>
          </p:nvCxnSpPr>
          <p:spPr>
            <a:xfrm>
              <a:off x="3462609" y="1616526"/>
              <a:ext cx="128016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AE8B790-AE1F-7349-A94C-4962981B67EB}"/>
                </a:ext>
              </a:extLst>
            </p:cNvPr>
            <p:cNvCxnSpPr>
              <a:cxnSpLocks/>
            </p:cNvCxnSpPr>
            <p:nvPr/>
          </p:nvCxnSpPr>
          <p:spPr>
            <a:xfrm>
              <a:off x="5801259" y="161652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9F22A8-2E74-8E3F-1C9B-40457CAB4227}"/>
                </a:ext>
              </a:extLst>
            </p:cNvPr>
            <p:cNvCxnSpPr/>
            <p:nvPr/>
          </p:nvCxnSpPr>
          <p:spPr>
            <a:xfrm>
              <a:off x="8496650" y="1616526"/>
              <a:ext cx="13716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25BC923-C7EE-1987-1C7F-5A30621568A3}"/>
                </a:ext>
              </a:extLst>
            </p:cNvPr>
            <p:cNvCxnSpPr>
              <a:cxnSpLocks/>
            </p:cNvCxnSpPr>
            <p:nvPr/>
          </p:nvCxnSpPr>
          <p:spPr>
            <a:xfrm flipH="1">
              <a:off x="8460594" y="2363255"/>
              <a:ext cx="1622873" cy="95281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D24AE04-44AF-432E-5536-CD4EA5AB2163}"/>
                </a:ext>
              </a:extLst>
            </p:cNvPr>
            <p:cNvCxnSpPr>
              <a:cxnSpLocks/>
            </p:cNvCxnSpPr>
            <p:nvPr/>
          </p:nvCxnSpPr>
          <p:spPr>
            <a:xfrm flipH="1">
              <a:off x="3525566" y="3541194"/>
              <a:ext cx="1210669" cy="73807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27DFBEE-02D6-87CA-A61E-0736554D9747}"/>
                </a:ext>
              </a:extLst>
            </p:cNvPr>
            <p:cNvCxnSpPr>
              <a:cxnSpLocks/>
            </p:cNvCxnSpPr>
            <p:nvPr/>
          </p:nvCxnSpPr>
          <p:spPr>
            <a:xfrm rot="16200000">
              <a:off x="5014078" y="2844166"/>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FE2B32F-9083-3B8B-1832-A1F5603A57DA}"/>
                </a:ext>
              </a:extLst>
            </p:cNvPr>
            <p:cNvCxnSpPr>
              <a:cxnSpLocks/>
            </p:cNvCxnSpPr>
            <p:nvPr/>
          </p:nvCxnSpPr>
          <p:spPr>
            <a:xfrm>
              <a:off x="7881012" y="2626453"/>
              <a:ext cx="0" cy="52227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3153C6E-1836-47E4-AD8C-2132A54693AF}"/>
                </a:ext>
              </a:extLst>
            </p:cNvPr>
            <p:cNvCxnSpPr>
              <a:cxnSpLocks/>
            </p:cNvCxnSpPr>
            <p:nvPr/>
          </p:nvCxnSpPr>
          <p:spPr>
            <a:xfrm flipH="1">
              <a:off x="5801259" y="350387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AE4DC08-E031-9D79-4081-EAFA9730FD9D}"/>
                </a:ext>
              </a:extLst>
            </p:cNvPr>
            <p:cNvCxnSpPr>
              <a:cxnSpLocks/>
            </p:cNvCxnSpPr>
            <p:nvPr/>
          </p:nvCxnSpPr>
          <p:spPr>
            <a:xfrm rot="5400000" flipV="1">
              <a:off x="5014078" y="4826030"/>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608D282D-E881-0B1A-658B-E0C5805CB0AA}"/>
              </a:ext>
              <a:ext uri="{C183D7F6-B498-43B3-948B-1728B52AA6E4}">
                <adec:decorative xmlns:adec="http://schemas.microsoft.com/office/drawing/2017/decorative" val="1"/>
              </a:ext>
            </a:extLst>
          </p:cNvPr>
          <p:cNvGrpSpPr/>
          <p:nvPr/>
        </p:nvGrpSpPr>
        <p:grpSpPr>
          <a:xfrm>
            <a:off x="7457745" y="2896798"/>
            <a:ext cx="2154197" cy="1587139"/>
            <a:chOff x="2998010" y="3652049"/>
            <a:chExt cx="6143879" cy="1959610"/>
          </a:xfrm>
        </p:grpSpPr>
        <p:sp>
          <p:nvSpPr>
            <p:cNvPr id="57" name="chart orange highlight dark">
              <a:extLst>
                <a:ext uri="{FF2B5EF4-FFF2-40B4-BE49-F238E27FC236}">
                  <a16:creationId xmlns:a16="http://schemas.microsoft.com/office/drawing/2014/main" id="{53F169E1-07F3-D406-C195-B9CBFDC4AB42}"/>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chart orange highlight">
              <a:extLst>
                <a:ext uri="{FF2B5EF4-FFF2-40B4-BE49-F238E27FC236}">
                  <a16:creationId xmlns:a16="http://schemas.microsoft.com/office/drawing/2014/main" id="{28585D2E-7C27-44D8-962B-8D3C05AD4E63}"/>
                </a:ext>
                <a:ext uri="{C183D7F6-B498-43B3-948B-1728B52AA6E4}">
                  <adec:decorative xmlns:adec="http://schemas.microsoft.com/office/drawing/2017/decorative" val="1"/>
                </a:ext>
              </a:extLst>
            </p:cNvPr>
            <p:cNvSpPr/>
            <p:nvPr/>
          </p:nvSpPr>
          <p:spPr>
            <a:xfrm>
              <a:off x="3033475" y="3652049"/>
              <a:ext cx="6108414"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BF22EE53-192A-A9C2-BE11-BC82CF558B05}"/>
              </a:ext>
            </a:extLst>
          </p:cNvPr>
          <p:cNvSpPr txBox="1"/>
          <p:nvPr/>
        </p:nvSpPr>
        <p:spPr>
          <a:xfrm>
            <a:off x="10242167" y="5580110"/>
            <a:ext cx="1338880" cy="553998"/>
          </a:xfrm>
          <a:prstGeom prst="rect">
            <a:avLst/>
          </a:prstGeom>
          <a:noFill/>
        </p:spPr>
        <p:txBody>
          <a:bodyPr wrap="square">
            <a:spAutoFit/>
          </a:bodyPr>
          <a:lstStyle/>
          <a:p>
            <a:pPr algn="ctr">
              <a:lnSpc>
                <a:spcPts val="1820"/>
              </a:lnSpc>
            </a:pPr>
            <a:r>
              <a:rPr lang="en-US" sz="1700" dirty="0"/>
              <a:t>U.S. Commerce</a:t>
            </a:r>
          </a:p>
        </p:txBody>
      </p:sp>
      <p:pic>
        <p:nvPicPr>
          <p:cNvPr id="5" name="Picture 4" descr="A blue logo with arrows and a cube&#10;&#10;AI-generated content may be incorrect.">
            <a:extLst>
              <a:ext uri="{FF2B5EF4-FFF2-40B4-BE49-F238E27FC236}">
                <a16:creationId xmlns:a16="http://schemas.microsoft.com/office/drawing/2014/main" id="{44D34914-0A61-F2FF-A230-5C16DEEE3BD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68682" y="4780246"/>
            <a:ext cx="1085850" cy="685800"/>
          </a:xfrm>
          <a:prstGeom prst="rect">
            <a:avLst/>
          </a:prstGeom>
        </p:spPr>
      </p:pic>
      <p:sp>
        <p:nvSpPr>
          <p:cNvPr id="6" name="TextBox 5">
            <a:extLst>
              <a:ext uri="{FF2B5EF4-FFF2-40B4-BE49-F238E27FC236}">
                <a16:creationId xmlns:a16="http://schemas.microsoft.com/office/drawing/2014/main" id="{7BDC6A70-62FF-4B2A-50A8-7249CF576644}"/>
              </a:ext>
            </a:extLst>
          </p:cNvPr>
          <p:cNvSpPr txBox="1"/>
          <p:nvPr/>
        </p:nvSpPr>
        <p:spPr>
          <a:xfrm>
            <a:off x="7829419" y="5813258"/>
            <a:ext cx="1466794" cy="323165"/>
          </a:xfrm>
          <a:prstGeom prst="rect">
            <a:avLst/>
          </a:prstGeom>
          <a:noFill/>
        </p:spPr>
        <p:txBody>
          <a:bodyPr wrap="square">
            <a:spAutoFit/>
          </a:bodyPr>
          <a:lstStyle/>
          <a:p>
            <a:pPr algn="ctr">
              <a:lnSpc>
                <a:spcPts val="1820"/>
              </a:lnSpc>
            </a:pPr>
            <a:r>
              <a:rPr lang="en-US" sz="1700" dirty="0"/>
              <a:t>May Proceed</a:t>
            </a:r>
          </a:p>
        </p:txBody>
      </p:sp>
      <p:pic>
        <p:nvPicPr>
          <p:cNvPr id="7" name="Picture 6" descr="A blue circle with a check mark and a blue circle with a check mark&#10;&#10;AI-generated content may be incorrect.">
            <a:extLst>
              <a:ext uri="{FF2B5EF4-FFF2-40B4-BE49-F238E27FC236}">
                <a16:creationId xmlns:a16="http://schemas.microsoft.com/office/drawing/2014/main" id="{1CDDB6D9-8273-271E-3F02-50554F996C9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2141" y="5005643"/>
            <a:ext cx="641350" cy="685800"/>
          </a:xfrm>
          <a:prstGeom prst="rect">
            <a:avLst/>
          </a:prstGeom>
        </p:spPr>
      </p:pic>
      <p:cxnSp>
        <p:nvCxnSpPr>
          <p:cNvPr id="8" name="Straight Arrow Connector 7">
            <a:extLst>
              <a:ext uri="{FF2B5EF4-FFF2-40B4-BE49-F238E27FC236}">
                <a16:creationId xmlns:a16="http://schemas.microsoft.com/office/drawing/2014/main" id="{911C677F-1A76-49A6-E26F-07B2FAF2C1E4}"/>
              </a:ext>
            </a:extLst>
          </p:cNvPr>
          <p:cNvCxnSpPr>
            <a:cxnSpLocks/>
          </p:cNvCxnSpPr>
          <p:nvPr/>
        </p:nvCxnSpPr>
        <p:spPr>
          <a:xfrm>
            <a:off x="8503725" y="4399947"/>
            <a:ext cx="0" cy="52730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F93B08B-B2FC-5943-55C7-076504AF7FF8}"/>
              </a:ext>
            </a:extLst>
          </p:cNvPr>
          <p:cNvCxnSpPr>
            <a:cxnSpLocks/>
          </p:cNvCxnSpPr>
          <p:nvPr/>
        </p:nvCxnSpPr>
        <p:spPr>
          <a:xfrm>
            <a:off x="6423972" y="3804593"/>
            <a:ext cx="1546284" cy="135251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D3A12CF-1FCA-C1A1-F23C-0C04DB537E83}"/>
              </a:ext>
            </a:extLst>
          </p:cNvPr>
          <p:cNvCxnSpPr>
            <a:cxnSpLocks/>
          </p:cNvCxnSpPr>
          <p:nvPr/>
        </p:nvCxnSpPr>
        <p:spPr>
          <a:xfrm>
            <a:off x="9119363" y="5387452"/>
            <a:ext cx="1164426"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592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C520-09AE-AF43-44A3-3636D4EC17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2490AB-A9AD-68D3-3A1C-083AE9990A17}"/>
              </a:ext>
            </a:extLst>
          </p:cNvPr>
          <p:cNvSpPr>
            <a:spLocks noGrp="1"/>
          </p:cNvSpPr>
          <p:nvPr>
            <p:ph type="title"/>
          </p:nvPr>
        </p:nvSpPr>
        <p:spPr/>
        <p:txBody>
          <a:bodyPr anchor="ctr"/>
          <a:lstStyle/>
          <a:p>
            <a:r>
              <a:rPr lang="en-US" sz="3600" dirty="0"/>
              <a:t>Entry Review</a:t>
            </a:r>
          </a:p>
        </p:txBody>
      </p:sp>
      <p:sp>
        <p:nvSpPr>
          <p:cNvPr id="5" name="Slide Number Placeholder 4">
            <a:extLst>
              <a:ext uri="{FF2B5EF4-FFF2-40B4-BE49-F238E27FC236}">
                <a16:creationId xmlns:a16="http://schemas.microsoft.com/office/drawing/2014/main" id="{D7871307-9111-88E8-2144-4C526D46BFDE}"/>
              </a:ext>
            </a:extLst>
          </p:cNvPr>
          <p:cNvSpPr>
            <a:spLocks noGrp="1"/>
          </p:cNvSpPr>
          <p:nvPr>
            <p:ph type="sldNum" sz="quarter" idx="4"/>
          </p:nvPr>
        </p:nvSpPr>
        <p:spPr/>
        <p:txBody>
          <a:bodyPr/>
          <a:lstStyle/>
          <a:p>
            <a:fld id="{9DAB3369-7666-44EB-AEA9-5FA9440DB40A}" type="slidenum">
              <a:rPr lang="en-US" smtClean="0"/>
              <a:pPr/>
              <a:t>13</a:t>
            </a:fld>
            <a:endParaRPr lang="en-US" dirty="0"/>
          </a:p>
        </p:txBody>
      </p:sp>
      <p:sp>
        <p:nvSpPr>
          <p:cNvPr id="9" name="TextBox 8">
            <a:extLst>
              <a:ext uri="{FF2B5EF4-FFF2-40B4-BE49-F238E27FC236}">
                <a16:creationId xmlns:a16="http://schemas.microsoft.com/office/drawing/2014/main" id="{925F6C04-C889-29B8-2502-900EE73FC043}"/>
              </a:ext>
            </a:extLst>
          </p:cNvPr>
          <p:cNvSpPr txBox="1"/>
          <p:nvPr/>
        </p:nvSpPr>
        <p:spPr>
          <a:xfrm>
            <a:off x="195377" y="1104900"/>
            <a:ext cx="2415301" cy="400110"/>
          </a:xfrm>
          <a:prstGeom prst="rect">
            <a:avLst/>
          </a:prstGeom>
          <a:noFill/>
        </p:spPr>
        <p:txBody>
          <a:bodyPr wrap="square">
            <a:spAutoFit/>
          </a:bodyPr>
          <a:lstStyle/>
          <a:p>
            <a:pPr marL="0" indent="0">
              <a:buNone/>
            </a:pPr>
            <a:r>
              <a:rPr lang="en-US" sz="2000" dirty="0">
                <a:solidFill>
                  <a:schemeClr val="bg1"/>
                </a:solidFill>
              </a:rPr>
              <a:t>xx</a:t>
            </a:r>
          </a:p>
        </p:txBody>
      </p:sp>
      <p:sp>
        <p:nvSpPr>
          <p:cNvPr id="11" name="TextBox 10">
            <a:extLst>
              <a:ext uri="{FF2B5EF4-FFF2-40B4-BE49-F238E27FC236}">
                <a16:creationId xmlns:a16="http://schemas.microsoft.com/office/drawing/2014/main" id="{93C2D857-1099-4664-5331-A4271E9EA0A0}"/>
              </a:ext>
            </a:extLst>
          </p:cNvPr>
          <p:cNvSpPr txBox="1"/>
          <p:nvPr/>
        </p:nvSpPr>
        <p:spPr>
          <a:xfrm>
            <a:off x="2857500" y="6581001"/>
            <a:ext cx="8735785"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https://www.fda.gov/food/guidance-regulation-food-and-dietary-supplements/registration-food-facilities-and-other-submissions</a:t>
            </a:r>
            <a:r>
              <a:rPr lang="en-US" sz="1200" dirty="0"/>
              <a:t> </a:t>
            </a:r>
          </a:p>
        </p:txBody>
      </p:sp>
      <p:sp>
        <p:nvSpPr>
          <p:cNvPr id="10" name="Rectangle 9">
            <a:extLst>
              <a:ext uri="{FF2B5EF4-FFF2-40B4-BE49-F238E27FC236}">
                <a16:creationId xmlns:a16="http://schemas.microsoft.com/office/drawing/2014/main" id="{C9136B1A-3023-A774-F235-5A0759812EDD}"/>
              </a:ext>
            </a:extLst>
          </p:cNvPr>
          <p:cNvSpPr>
            <a:spLocks/>
          </p:cNvSpPr>
          <p:nvPr/>
        </p:nvSpPr>
        <p:spPr>
          <a:xfrm>
            <a:off x="0" y="1060704"/>
            <a:ext cx="12192000" cy="5559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C9FBC02-4A19-BC0D-8FB1-B31AA9115C52}"/>
              </a:ext>
            </a:extLst>
          </p:cNvPr>
          <p:cNvGrpSpPr/>
          <p:nvPr/>
        </p:nvGrpSpPr>
        <p:grpSpPr>
          <a:xfrm>
            <a:off x="2658973" y="1221393"/>
            <a:ext cx="9059125" cy="5141483"/>
            <a:chOff x="2036260" y="1270380"/>
            <a:chExt cx="9059125" cy="5141483"/>
          </a:xfrm>
        </p:grpSpPr>
        <p:grpSp>
          <p:nvGrpSpPr>
            <p:cNvPr id="13" name="Group 12">
              <a:extLst>
                <a:ext uri="{FF2B5EF4-FFF2-40B4-BE49-F238E27FC236}">
                  <a16:creationId xmlns:a16="http://schemas.microsoft.com/office/drawing/2014/main" id="{9965280F-E63C-D8AA-5C3F-B2AE27A5D675}"/>
                </a:ext>
              </a:extLst>
            </p:cNvPr>
            <p:cNvGrpSpPr/>
            <p:nvPr/>
          </p:nvGrpSpPr>
          <p:grpSpPr>
            <a:xfrm>
              <a:off x="9674799" y="1270380"/>
              <a:ext cx="1420586" cy="1080851"/>
              <a:chOff x="8671832" y="1273789"/>
              <a:chExt cx="1420586" cy="1080851"/>
            </a:xfrm>
          </p:grpSpPr>
          <p:sp>
            <p:nvSpPr>
              <p:cNvPr id="53" name="TextBox 52">
                <a:extLst>
                  <a:ext uri="{FF2B5EF4-FFF2-40B4-BE49-F238E27FC236}">
                    <a16:creationId xmlns:a16="http://schemas.microsoft.com/office/drawing/2014/main" id="{57143384-D2FE-5FFE-786E-4140771697A9}"/>
                  </a:ext>
                </a:extLst>
              </p:cNvPr>
              <p:cNvSpPr txBox="1"/>
              <p:nvPr/>
            </p:nvSpPr>
            <p:spPr>
              <a:xfrm>
                <a:off x="8671832" y="2031475"/>
                <a:ext cx="1420586" cy="323165"/>
              </a:xfrm>
              <a:prstGeom prst="rect">
                <a:avLst/>
              </a:prstGeom>
              <a:noFill/>
            </p:spPr>
            <p:txBody>
              <a:bodyPr wrap="square">
                <a:spAutoFit/>
              </a:bodyPr>
              <a:lstStyle/>
              <a:p>
                <a:pPr algn="ctr">
                  <a:lnSpc>
                    <a:spcPts val="1820"/>
                  </a:lnSpc>
                </a:pPr>
                <a:r>
                  <a:rPr lang="en-US" sz="1700" dirty="0"/>
                  <a:t>Prior Notice</a:t>
                </a:r>
              </a:p>
            </p:txBody>
          </p:sp>
          <p:pic>
            <p:nvPicPr>
              <p:cNvPr id="54" name="Picture 53" descr="A blue and black icon with a triangle and a warning sign&#10;&#10;AI-generated content may be incorrect.">
                <a:extLst>
                  <a:ext uri="{FF2B5EF4-FFF2-40B4-BE49-F238E27FC236}">
                    <a16:creationId xmlns:a16="http://schemas.microsoft.com/office/drawing/2014/main" id="{124A80B3-A326-7A84-33A5-3D29670D78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0500" y="1273789"/>
                <a:ext cx="603250" cy="685800"/>
              </a:xfrm>
              <a:prstGeom prst="rect">
                <a:avLst/>
              </a:prstGeom>
            </p:spPr>
          </p:pic>
        </p:grpSp>
        <p:grpSp>
          <p:nvGrpSpPr>
            <p:cNvPr id="14" name="Group 13">
              <a:extLst>
                <a:ext uri="{FF2B5EF4-FFF2-40B4-BE49-F238E27FC236}">
                  <a16:creationId xmlns:a16="http://schemas.microsoft.com/office/drawing/2014/main" id="{90EA9921-36D1-631E-3DC5-03F632A7D838}"/>
                </a:ext>
              </a:extLst>
            </p:cNvPr>
            <p:cNvGrpSpPr/>
            <p:nvPr/>
          </p:nvGrpSpPr>
          <p:grpSpPr>
            <a:xfrm>
              <a:off x="6953054" y="3186830"/>
              <a:ext cx="1886146" cy="1336025"/>
              <a:chOff x="6195452" y="3272093"/>
              <a:chExt cx="1886146" cy="1336025"/>
            </a:xfrm>
          </p:grpSpPr>
          <p:sp>
            <p:nvSpPr>
              <p:cNvPr id="51" name="TextBox 50">
                <a:extLst>
                  <a:ext uri="{FF2B5EF4-FFF2-40B4-BE49-F238E27FC236}">
                    <a16:creationId xmlns:a16="http://schemas.microsoft.com/office/drawing/2014/main" id="{EB8F8C35-9820-8E5B-CD7C-7F173C19339D}"/>
                  </a:ext>
                </a:extLst>
              </p:cNvPr>
              <p:cNvSpPr txBox="1"/>
              <p:nvPr/>
            </p:nvSpPr>
            <p:spPr>
              <a:xfrm>
                <a:off x="6195452" y="4054120"/>
                <a:ext cx="1886146" cy="553998"/>
              </a:xfrm>
              <a:prstGeom prst="rect">
                <a:avLst/>
              </a:prstGeom>
              <a:noFill/>
            </p:spPr>
            <p:txBody>
              <a:bodyPr wrap="square">
                <a:spAutoFit/>
              </a:bodyPr>
              <a:lstStyle/>
              <a:p>
                <a:pPr algn="ctr">
                  <a:lnSpc>
                    <a:spcPts val="1820"/>
                  </a:lnSpc>
                </a:pPr>
                <a:r>
                  <a:rPr lang="en-US" sz="1700" dirty="0"/>
                  <a:t>PREDICT Screening</a:t>
                </a:r>
              </a:p>
            </p:txBody>
          </p:sp>
          <p:pic>
            <p:nvPicPr>
              <p:cNvPr id="52" name="Picture 51" descr="A blue and white computer with a magnifying glass&#10;&#10;AI-generated content may be incorrect.">
                <a:extLst>
                  <a:ext uri="{FF2B5EF4-FFF2-40B4-BE49-F238E27FC236}">
                    <a16:creationId xmlns:a16="http://schemas.microsoft.com/office/drawing/2014/main" id="{3C8EE850-44AD-F4AA-547D-8F7F01844B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225" y="3272093"/>
                <a:ext cx="736600" cy="666750"/>
              </a:xfrm>
              <a:prstGeom prst="rect">
                <a:avLst/>
              </a:prstGeom>
            </p:spPr>
          </p:pic>
        </p:grpSp>
        <p:grpSp>
          <p:nvGrpSpPr>
            <p:cNvPr id="15" name="Group 14">
              <a:extLst>
                <a:ext uri="{FF2B5EF4-FFF2-40B4-BE49-F238E27FC236}">
                  <a16:creationId xmlns:a16="http://schemas.microsoft.com/office/drawing/2014/main" id="{C6D0BA0B-15BA-8B64-4113-6346BCFE4315}"/>
                </a:ext>
              </a:extLst>
            </p:cNvPr>
            <p:cNvGrpSpPr/>
            <p:nvPr/>
          </p:nvGrpSpPr>
          <p:grpSpPr>
            <a:xfrm>
              <a:off x="2036260" y="4102987"/>
              <a:ext cx="2036266" cy="1280244"/>
              <a:chOff x="2125017" y="3906185"/>
              <a:chExt cx="2036266" cy="1280244"/>
            </a:xfrm>
          </p:grpSpPr>
          <p:sp>
            <p:nvSpPr>
              <p:cNvPr id="49" name="TextBox 48">
                <a:extLst>
                  <a:ext uri="{FF2B5EF4-FFF2-40B4-BE49-F238E27FC236}">
                    <a16:creationId xmlns:a16="http://schemas.microsoft.com/office/drawing/2014/main" id="{B588E0C5-513F-4A93-C54B-F96EF8F48C51}"/>
                  </a:ext>
                </a:extLst>
              </p:cNvPr>
              <p:cNvSpPr txBox="1"/>
              <p:nvPr/>
            </p:nvSpPr>
            <p:spPr>
              <a:xfrm>
                <a:off x="2125017" y="4632431"/>
                <a:ext cx="2036266" cy="553998"/>
              </a:xfrm>
              <a:prstGeom prst="rect">
                <a:avLst/>
              </a:prstGeom>
              <a:noFill/>
            </p:spPr>
            <p:txBody>
              <a:bodyPr wrap="square">
                <a:spAutoFit/>
              </a:bodyPr>
              <a:lstStyle/>
              <a:p>
                <a:pPr algn="ctr">
                  <a:lnSpc>
                    <a:spcPts val="1820"/>
                  </a:lnSpc>
                </a:pPr>
                <a:r>
                  <a:rPr lang="en-US" sz="1700" dirty="0"/>
                  <a:t>Field Exam and/or Sample Collection</a:t>
                </a:r>
              </a:p>
            </p:txBody>
          </p:sp>
          <p:pic>
            <p:nvPicPr>
              <p:cNvPr id="50" name="Picture 49" descr="A magnifying glass over boxes&#10;&#10;AI-generated content may be incorrect.">
                <a:extLst>
                  <a:ext uri="{FF2B5EF4-FFF2-40B4-BE49-F238E27FC236}">
                    <a16:creationId xmlns:a16="http://schemas.microsoft.com/office/drawing/2014/main" id="{D4C24C0F-571E-B4AD-D286-C69AAEB965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250" y="3906185"/>
                <a:ext cx="685800" cy="609600"/>
              </a:xfrm>
              <a:prstGeom prst="rect">
                <a:avLst/>
              </a:prstGeom>
            </p:spPr>
          </p:pic>
        </p:grpSp>
        <p:grpSp>
          <p:nvGrpSpPr>
            <p:cNvPr id="16" name="Group 15">
              <a:extLst>
                <a:ext uri="{FF2B5EF4-FFF2-40B4-BE49-F238E27FC236}">
                  <a16:creationId xmlns:a16="http://schemas.microsoft.com/office/drawing/2014/main" id="{570DD72D-192B-6EC7-793A-966007D35537}"/>
                </a:ext>
              </a:extLst>
            </p:cNvPr>
            <p:cNvGrpSpPr/>
            <p:nvPr/>
          </p:nvGrpSpPr>
          <p:grpSpPr>
            <a:xfrm>
              <a:off x="4718405" y="3154172"/>
              <a:ext cx="1082854" cy="1365893"/>
              <a:chOff x="4532941" y="3206863"/>
              <a:chExt cx="1082854" cy="1365893"/>
            </a:xfrm>
          </p:grpSpPr>
          <p:sp>
            <p:nvSpPr>
              <p:cNvPr id="47" name="TextBox 46">
                <a:extLst>
                  <a:ext uri="{FF2B5EF4-FFF2-40B4-BE49-F238E27FC236}">
                    <a16:creationId xmlns:a16="http://schemas.microsoft.com/office/drawing/2014/main" id="{911E5A0B-0323-DBD8-1E34-EA23909D50AC}"/>
                  </a:ext>
                </a:extLst>
              </p:cNvPr>
              <p:cNvSpPr txBox="1"/>
              <p:nvPr/>
            </p:nvSpPr>
            <p:spPr>
              <a:xfrm>
                <a:off x="4532941" y="4018758"/>
                <a:ext cx="1082854" cy="553998"/>
              </a:xfrm>
              <a:prstGeom prst="rect">
                <a:avLst/>
              </a:prstGeom>
              <a:noFill/>
            </p:spPr>
            <p:txBody>
              <a:bodyPr wrap="square">
                <a:spAutoFit/>
              </a:bodyPr>
              <a:lstStyle/>
              <a:p>
                <a:pPr algn="ctr">
                  <a:lnSpc>
                    <a:spcPts val="1820"/>
                  </a:lnSpc>
                </a:pPr>
                <a:r>
                  <a:rPr lang="en-US" sz="1700" dirty="0"/>
                  <a:t>Entry Review</a:t>
                </a:r>
              </a:p>
            </p:txBody>
          </p:sp>
          <p:pic>
            <p:nvPicPr>
              <p:cNvPr id="48" name="Picture 47" descr="A computer screen with check marks&#10;&#10;AI-generated content may be incorrect.">
                <a:extLst>
                  <a:ext uri="{FF2B5EF4-FFF2-40B4-BE49-F238E27FC236}">
                    <a16:creationId xmlns:a16="http://schemas.microsoft.com/office/drawing/2014/main" id="{8D05D37A-807D-89D0-08B4-7D4C46474B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5118" y="3206863"/>
                <a:ext cx="698500" cy="730250"/>
              </a:xfrm>
              <a:prstGeom prst="rect">
                <a:avLst/>
              </a:prstGeom>
            </p:spPr>
          </p:pic>
        </p:grpSp>
        <p:grpSp>
          <p:nvGrpSpPr>
            <p:cNvPr id="17" name="Group 16">
              <a:extLst>
                <a:ext uri="{FF2B5EF4-FFF2-40B4-BE49-F238E27FC236}">
                  <a16:creationId xmlns:a16="http://schemas.microsoft.com/office/drawing/2014/main" id="{BE709614-1218-55BD-DE65-A5F3BCD15885}"/>
                </a:ext>
              </a:extLst>
            </p:cNvPr>
            <p:cNvGrpSpPr/>
            <p:nvPr/>
          </p:nvGrpSpPr>
          <p:grpSpPr>
            <a:xfrm>
              <a:off x="4549539" y="5239538"/>
              <a:ext cx="1420586" cy="1172325"/>
              <a:chOff x="4458773" y="5089475"/>
              <a:chExt cx="1420586" cy="1172325"/>
            </a:xfrm>
          </p:grpSpPr>
          <p:sp>
            <p:nvSpPr>
              <p:cNvPr id="45" name="TextBox 44">
                <a:extLst>
                  <a:ext uri="{FF2B5EF4-FFF2-40B4-BE49-F238E27FC236}">
                    <a16:creationId xmlns:a16="http://schemas.microsoft.com/office/drawing/2014/main" id="{CF0FAAC6-5BBB-0DFB-9FB3-C51682802D97}"/>
                  </a:ext>
                </a:extLst>
              </p:cNvPr>
              <p:cNvSpPr txBox="1"/>
              <p:nvPr/>
            </p:nvSpPr>
            <p:spPr>
              <a:xfrm>
                <a:off x="4458773" y="5707802"/>
                <a:ext cx="1420586" cy="553998"/>
              </a:xfrm>
              <a:prstGeom prst="rect">
                <a:avLst/>
              </a:prstGeom>
              <a:noFill/>
            </p:spPr>
            <p:txBody>
              <a:bodyPr wrap="square">
                <a:spAutoFit/>
              </a:bodyPr>
              <a:lstStyle/>
              <a:p>
                <a:pPr algn="ctr">
                  <a:lnSpc>
                    <a:spcPts val="1820"/>
                  </a:lnSpc>
                </a:pPr>
                <a:r>
                  <a:rPr lang="en-US" sz="1700" dirty="0"/>
                  <a:t>Compliance Branch</a:t>
                </a:r>
              </a:p>
            </p:txBody>
          </p:sp>
          <p:pic>
            <p:nvPicPr>
              <p:cNvPr id="46" name="Picture 45" descr="A blue gavel and a checklist&#10;&#10;AI-generated content may be incorrect.">
                <a:extLst>
                  <a:ext uri="{FF2B5EF4-FFF2-40B4-BE49-F238E27FC236}">
                    <a16:creationId xmlns:a16="http://schemas.microsoft.com/office/drawing/2014/main" id="{41D7AE45-3A4C-16B3-7DA4-940A9B02AF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166" y="5089475"/>
                <a:ext cx="685800" cy="533400"/>
              </a:xfrm>
              <a:prstGeom prst="rect">
                <a:avLst/>
              </a:prstGeom>
            </p:spPr>
          </p:pic>
        </p:grpSp>
        <p:grpSp>
          <p:nvGrpSpPr>
            <p:cNvPr id="20" name="Group 19">
              <a:extLst>
                <a:ext uri="{FF2B5EF4-FFF2-40B4-BE49-F238E27FC236}">
                  <a16:creationId xmlns:a16="http://schemas.microsoft.com/office/drawing/2014/main" id="{B29D2021-1A5C-4D24-1545-ACB746D4C747}"/>
                </a:ext>
              </a:extLst>
            </p:cNvPr>
            <p:cNvGrpSpPr/>
            <p:nvPr/>
          </p:nvGrpSpPr>
          <p:grpSpPr>
            <a:xfrm>
              <a:off x="6612658" y="1270380"/>
              <a:ext cx="2569792" cy="1322644"/>
              <a:chOff x="5825812" y="1270380"/>
              <a:chExt cx="2569792" cy="1322644"/>
            </a:xfrm>
          </p:grpSpPr>
          <p:sp>
            <p:nvSpPr>
              <p:cNvPr id="39" name="TextBox 38">
                <a:extLst>
                  <a:ext uri="{FF2B5EF4-FFF2-40B4-BE49-F238E27FC236}">
                    <a16:creationId xmlns:a16="http://schemas.microsoft.com/office/drawing/2014/main" id="{BBB4D953-6198-B940-E2EB-5C3AB1713E79}"/>
                  </a:ext>
                </a:extLst>
              </p:cNvPr>
              <p:cNvSpPr txBox="1"/>
              <p:nvPr/>
            </p:nvSpPr>
            <p:spPr>
              <a:xfrm>
                <a:off x="5825812" y="2039026"/>
                <a:ext cx="2569792" cy="553998"/>
              </a:xfrm>
              <a:prstGeom prst="rect">
                <a:avLst/>
              </a:prstGeom>
              <a:noFill/>
            </p:spPr>
            <p:txBody>
              <a:bodyPr wrap="square">
                <a:spAutoFit/>
              </a:bodyPr>
              <a:lstStyle/>
              <a:p>
                <a:pPr algn="ctr">
                  <a:lnSpc>
                    <a:spcPts val="1820"/>
                  </a:lnSpc>
                </a:pPr>
                <a:r>
                  <a:rPr lang="en-US" sz="1700" dirty="0"/>
                  <a:t>Automated Commercial Environment (ACE)</a:t>
                </a:r>
              </a:p>
            </p:txBody>
          </p:sp>
          <p:pic>
            <p:nvPicPr>
              <p:cNvPr id="40" name="Picture 39" descr="A blue and black computer screen&#10;&#10;AI-generated content may be incorrect.">
                <a:extLst>
                  <a:ext uri="{FF2B5EF4-FFF2-40B4-BE49-F238E27FC236}">
                    <a16:creationId xmlns:a16="http://schemas.microsoft.com/office/drawing/2014/main" id="{E2E46BA0-CA45-A0F6-BCD0-BE3DF8C4D9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7808" y="1270380"/>
                <a:ext cx="685800" cy="679450"/>
              </a:xfrm>
              <a:prstGeom prst="rect">
                <a:avLst/>
              </a:prstGeom>
            </p:spPr>
          </p:pic>
        </p:grpSp>
        <p:grpSp>
          <p:nvGrpSpPr>
            <p:cNvPr id="21" name="Group 20">
              <a:extLst>
                <a:ext uri="{FF2B5EF4-FFF2-40B4-BE49-F238E27FC236}">
                  <a16:creationId xmlns:a16="http://schemas.microsoft.com/office/drawing/2014/main" id="{2870F35C-D802-1F7C-79E5-30CAFB0FED22}"/>
                </a:ext>
              </a:extLst>
            </p:cNvPr>
            <p:cNvGrpSpPr/>
            <p:nvPr/>
          </p:nvGrpSpPr>
          <p:grpSpPr>
            <a:xfrm>
              <a:off x="4546318" y="1335694"/>
              <a:ext cx="1427028" cy="1259367"/>
              <a:chOff x="4403139" y="1350702"/>
              <a:chExt cx="1427028" cy="1259367"/>
            </a:xfrm>
          </p:grpSpPr>
          <p:sp>
            <p:nvSpPr>
              <p:cNvPr id="37" name="TextBox 36">
                <a:extLst>
                  <a:ext uri="{FF2B5EF4-FFF2-40B4-BE49-F238E27FC236}">
                    <a16:creationId xmlns:a16="http://schemas.microsoft.com/office/drawing/2014/main" id="{DACEAA4E-839D-0581-7FA3-D152840EA823}"/>
                  </a:ext>
                </a:extLst>
              </p:cNvPr>
              <p:cNvSpPr txBox="1"/>
              <p:nvPr/>
            </p:nvSpPr>
            <p:spPr>
              <a:xfrm>
                <a:off x="4403139" y="2056071"/>
                <a:ext cx="1427028" cy="553998"/>
              </a:xfrm>
              <a:prstGeom prst="rect">
                <a:avLst/>
              </a:prstGeom>
              <a:noFill/>
            </p:spPr>
            <p:txBody>
              <a:bodyPr wrap="square">
                <a:spAutoFit/>
              </a:bodyPr>
              <a:lstStyle/>
              <a:p>
                <a:pPr algn="ctr">
                  <a:lnSpc>
                    <a:spcPts val="1820"/>
                  </a:lnSpc>
                </a:pPr>
                <a:r>
                  <a:rPr lang="en-US" sz="1700" dirty="0"/>
                  <a:t>Customs Broker/Filer</a:t>
                </a:r>
              </a:p>
            </p:txBody>
          </p:sp>
          <p:pic>
            <p:nvPicPr>
              <p:cNvPr id="38" name="Picture 37" descr="A blue pictograms of people shaking hands&#10;&#10;AI-generated content may be incorrect.">
                <a:extLst>
                  <a:ext uri="{FF2B5EF4-FFF2-40B4-BE49-F238E27FC236}">
                    <a16:creationId xmlns:a16="http://schemas.microsoft.com/office/drawing/2014/main" id="{A23D5F3B-5E9F-D9E6-DC94-DAD6826266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3753" y="1350702"/>
                <a:ext cx="685800" cy="546100"/>
              </a:xfrm>
              <a:prstGeom prst="rect">
                <a:avLst/>
              </a:prstGeom>
            </p:spPr>
          </p:pic>
        </p:grpSp>
        <p:grpSp>
          <p:nvGrpSpPr>
            <p:cNvPr id="22" name="Group 21">
              <a:extLst>
                <a:ext uri="{FF2B5EF4-FFF2-40B4-BE49-F238E27FC236}">
                  <a16:creationId xmlns:a16="http://schemas.microsoft.com/office/drawing/2014/main" id="{130C58B8-E62B-C4F2-3C9F-B488406BF6C7}"/>
                </a:ext>
              </a:extLst>
            </p:cNvPr>
            <p:cNvGrpSpPr/>
            <p:nvPr/>
          </p:nvGrpSpPr>
          <p:grpSpPr>
            <a:xfrm>
              <a:off x="2354574" y="1368352"/>
              <a:ext cx="1267642" cy="994903"/>
              <a:chOff x="2501538" y="1301715"/>
              <a:chExt cx="1267642" cy="994903"/>
            </a:xfrm>
          </p:grpSpPr>
          <p:sp>
            <p:nvSpPr>
              <p:cNvPr id="35" name="TextBox 34">
                <a:extLst>
                  <a:ext uri="{FF2B5EF4-FFF2-40B4-BE49-F238E27FC236}">
                    <a16:creationId xmlns:a16="http://schemas.microsoft.com/office/drawing/2014/main" id="{BBC966C2-4411-2D0C-EAC2-8EE9F0AA5F59}"/>
                  </a:ext>
                </a:extLst>
              </p:cNvPr>
              <p:cNvSpPr txBox="1"/>
              <p:nvPr/>
            </p:nvSpPr>
            <p:spPr>
              <a:xfrm>
                <a:off x="2501538" y="1973453"/>
                <a:ext cx="1267642" cy="323165"/>
              </a:xfrm>
              <a:prstGeom prst="rect">
                <a:avLst/>
              </a:prstGeom>
              <a:noFill/>
            </p:spPr>
            <p:txBody>
              <a:bodyPr wrap="square">
                <a:spAutoFit/>
              </a:bodyPr>
              <a:lstStyle/>
              <a:p>
                <a:pPr algn="ctr">
                  <a:lnSpc>
                    <a:spcPts val="1820"/>
                  </a:lnSpc>
                </a:pPr>
                <a:r>
                  <a:rPr lang="en-US" sz="1700" dirty="0"/>
                  <a:t>Importer</a:t>
                </a:r>
              </a:p>
            </p:txBody>
          </p:sp>
          <p:pic>
            <p:nvPicPr>
              <p:cNvPr id="36" name="Picture 35" descr="A blue and black logo&#10;&#10;AI-generated content may be incorrect.">
                <a:extLst>
                  <a:ext uri="{FF2B5EF4-FFF2-40B4-BE49-F238E27FC236}">
                    <a16:creationId xmlns:a16="http://schemas.microsoft.com/office/drawing/2014/main" id="{11393E0B-D784-66BB-A0BB-D2EE932AB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77427" y="1301715"/>
                <a:ext cx="731520" cy="487680"/>
              </a:xfrm>
              <a:prstGeom prst="rect">
                <a:avLst/>
              </a:prstGeom>
            </p:spPr>
          </p:pic>
        </p:grpSp>
        <p:cxnSp>
          <p:nvCxnSpPr>
            <p:cNvPr id="23" name="Straight Arrow Connector 22">
              <a:extLst>
                <a:ext uri="{FF2B5EF4-FFF2-40B4-BE49-F238E27FC236}">
                  <a16:creationId xmlns:a16="http://schemas.microsoft.com/office/drawing/2014/main" id="{0CD1E8E5-3982-ED83-7D1A-3251949B2664}"/>
                </a:ext>
              </a:extLst>
            </p:cNvPr>
            <p:cNvCxnSpPr/>
            <p:nvPr/>
          </p:nvCxnSpPr>
          <p:spPr>
            <a:xfrm>
              <a:off x="3462609" y="1616526"/>
              <a:ext cx="128016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EE62E45-B36D-97D9-8BA4-AB88DDEEBA5A}"/>
                </a:ext>
              </a:extLst>
            </p:cNvPr>
            <p:cNvCxnSpPr>
              <a:cxnSpLocks/>
            </p:cNvCxnSpPr>
            <p:nvPr/>
          </p:nvCxnSpPr>
          <p:spPr>
            <a:xfrm>
              <a:off x="5801259" y="161652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4EAC810-C8B4-DE9C-5E9E-1AAAB9AC7D00}"/>
                </a:ext>
              </a:extLst>
            </p:cNvPr>
            <p:cNvCxnSpPr/>
            <p:nvPr/>
          </p:nvCxnSpPr>
          <p:spPr>
            <a:xfrm>
              <a:off x="8496650" y="1616526"/>
              <a:ext cx="13716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3E6BE3-6F57-60E0-804C-047448B405DB}"/>
                </a:ext>
              </a:extLst>
            </p:cNvPr>
            <p:cNvCxnSpPr>
              <a:cxnSpLocks/>
            </p:cNvCxnSpPr>
            <p:nvPr/>
          </p:nvCxnSpPr>
          <p:spPr>
            <a:xfrm flipH="1">
              <a:off x="8460594" y="2465616"/>
              <a:ext cx="1784990" cy="85045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BADD701-8071-D27F-C050-7A5AA6B354F9}"/>
                </a:ext>
              </a:extLst>
            </p:cNvPr>
            <p:cNvCxnSpPr>
              <a:cxnSpLocks/>
            </p:cNvCxnSpPr>
            <p:nvPr/>
          </p:nvCxnSpPr>
          <p:spPr>
            <a:xfrm flipH="1">
              <a:off x="3525566" y="3541194"/>
              <a:ext cx="1210669" cy="73807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1E8A256-E089-CECF-0E46-28427490D916}"/>
                </a:ext>
              </a:extLst>
            </p:cNvPr>
            <p:cNvCxnSpPr>
              <a:cxnSpLocks/>
            </p:cNvCxnSpPr>
            <p:nvPr/>
          </p:nvCxnSpPr>
          <p:spPr>
            <a:xfrm rot="16200000">
              <a:off x="5014078" y="2844166"/>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028F105-035D-A5EE-7B2D-A24288F576A2}"/>
                </a:ext>
              </a:extLst>
            </p:cNvPr>
            <p:cNvCxnSpPr>
              <a:cxnSpLocks/>
            </p:cNvCxnSpPr>
            <p:nvPr/>
          </p:nvCxnSpPr>
          <p:spPr>
            <a:xfrm rot="5400000" flipV="1">
              <a:off x="7652412" y="2893153"/>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48AD402-0335-D55F-2659-AF282AE551B1}"/>
                </a:ext>
              </a:extLst>
            </p:cNvPr>
            <p:cNvCxnSpPr>
              <a:cxnSpLocks/>
            </p:cNvCxnSpPr>
            <p:nvPr/>
          </p:nvCxnSpPr>
          <p:spPr>
            <a:xfrm flipH="1">
              <a:off x="5801259" y="350387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484A124-E7BD-F573-E9BD-FC1B52B3F811}"/>
                </a:ext>
              </a:extLst>
            </p:cNvPr>
            <p:cNvCxnSpPr>
              <a:cxnSpLocks/>
            </p:cNvCxnSpPr>
            <p:nvPr/>
          </p:nvCxnSpPr>
          <p:spPr>
            <a:xfrm rot="5400000" flipV="1">
              <a:off x="5014078" y="4826030"/>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97B8407-4271-1DAE-F1DB-442BE0774BA9}"/>
                </a:ext>
              </a:extLst>
            </p:cNvPr>
            <p:cNvCxnSpPr>
              <a:cxnSpLocks/>
            </p:cNvCxnSpPr>
            <p:nvPr/>
          </p:nvCxnSpPr>
          <p:spPr>
            <a:xfrm>
              <a:off x="5761372" y="3820922"/>
              <a:ext cx="1662635" cy="141861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E19B682C-8F71-B2B8-759A-A69825B1A879}"/>
              </a:ext>
              <a:ext uri="{C183D7F6-B498-43B3-948B-1728B52AA6E4}">
                <adec:decorative xmlns:adec="http://schemas.microsoft.com/office/drawing/2017/decorative" val="1"/>
              </a:ext>
            </a:extLst>
          </p:cNvPr>
          <p:cNvGrpSpPr/>
          <p:nvPr/>
        </p:nvGrpSpPr>
        <p:grpSpPr>
          <a:xfrm>
            <a:off x="5098205" y="2924169"/>
            <a:ext cx="1542703" cy="1651311"/>
            <a:chOff x="2998010" y="3658862"/>
            <a:chExt cx="6108412" cy="1952797"/>
          </a:xfrm>
        </p:grpSpPr>
        <p:sp>
          <p:nvSpPr>
            <p:cNvPr id="60" name="chart orange highlight dark">
              <a:extLst>
                <a:ext uri="{FF2B5EF4-FFF2-40B4-BE49-F238E27FC236}">
                  <a16:creationId xmlns:a16="http://schemas.microsoft.com/office/drawing/2014/main" id="{63A0757C-CEEF-C647-D503-078AD11528C6}"/>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chart orange highlight">
              <a:extLst>
                <a:ext uri="{FF2B5EF4-FFF2-40B4-BE49-F238E27FC236}">
                  <a16:creationId xmlns:a16="http://schemas.microsoft.com/office/drawing/2014/main" id="{C72F68AD-465B-1FCD-9892-5CDB444E8426}"/>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F6617EC8-6483-D8CE-7504-E40E714FABA7}"/>
              </a:ext>
            </a:extLst>
          </p:cNvPr>
          <p:cNvSpPr txBox="1"/>
          <p:nvPr/>
        </p:nvSpPr>
        <p:spPr>
          <a:xfrm>
            <a:off x="10258883" y="5606236"/>
            <a:ext cx="1338880" cy="553998"/>
          </a:xfrm>
          <a:prstGeom prst="rect">
            <a:avLst/>
          </a:prstGeom>
          <a:noFill/>
        </p:spPr>
        <p:txBody>
          <a:bodyPr wrap="square">
            <a:spAutoFit/>
          </a:bodyPr>
          <a:lstStyle/>
          <a:p>
            <a:pPr algn="ctr">
              <a:lnSpc>
                <a:spcPts val="1820"/>
              </a:lnSpc>
            </a:pPr>
            <a:r>
              <a:rPr lang="en-US" sz="1700" dirty="0"/>
              <a:t>U.S. Commerce</a:t>
            </a:r>
          </a:p>
        </p:txBody>
      </p:sp>
      <p:pic>
        <p:nvPicPr>
          <p:cNvPr id="3" name="Picture 2" descr="A blue logo with arrows and a cube&#10;&#10;AI-generated content may be incorrect.">
            <a:extLst>
              <a:ext uri="{FF2B5EF4-FFF2-40B4-BE49-F238E27FC236}">
                <a16:creationId xmlns:a16="http://schemas.microsoft.com/office/drawing/2014/main" id="{C1C87446-616F-4640-A1D2-39C76149D6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85398" y="4806372"/>
            <a:ext cx="1085850" cy="685800"/>
          </a:xfrm>
          <a:prstGeom prst="rect">
            <a:avLst/>
          </a:prstGeom>
        </p:spPr>
      </p:pic>
      <p:sp>
        <p:nvSpPr>
          <p:cNvPr id="6" name="TextBox 5">
            <a:extLst>
              <a:ext uri="{FF2B5EF4-FFF2-40B4-BE49-F238E27FC236}">
                <a16:creationId xmlns:a16="http://schemas.microsoft.com/office/drawing/2014/main" id="{30992727-A513-7CA3-95DF-5B1BDA8479EB}"/>
              </a:ext>
            </a:extLst>
          </p:cNvPr>
          <p:cNvSpPr txBox="1"/>
          <p:nvPr/>
        </p:nvSpPr>
        <p:spPr>
          <a:xfrm>
            <a:off x="7785301" y="5784953"/>
            <a:ext cx="1466794" cy="323165"/>
          </a:xfrm>
          <a:prstGeom prst="rect">
            <a:avLst/>
          </a:prstGeom>
          <a:noFill/>
        </p:spPr>
        <p:txBody>
          <a:bodyPr wrap="square">
            <a:spAutoFit/>
          </a:bodyPr>
          <a:lstStyle/>
          <a:p>
            <a:pPr algn="ctr">
              <a:lnSpc>
                <a:spcPts val="1820"/>
              </a:lnSpc>
            </a:pPr>
            <a:r>
              <a:rPr lang="en-US" sz="1700" dirty="0"/>
              <a:t>May Proceed</a:t>
            </a:r>
          </a:p>
        </p:txBody>
      </p:sp>
      <p:pic>
        <p:nvPicPr>
          <p:cNvPr id="7" name="Picture 6" descr="A blue circle with a check mark and a blue circle with a check mark&#10;&#10;AI-generated content may be incorrect.">
            <a:extLst>
              <a:ext uri="{FF2B5EF4-FFF2-40B4-BE49-F238E27FC236}">
                <a16:creationId xmlns:a16="http://schemas.microsoft.com/office/drawing/2014/main" id="{AC4A2470-9826-DE56-4A62-F921DBF02C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71897" y="5003464"/>
            <a:ext cx="641350" cy="685800"/>
          </a:xfrm>
          <a:prstGeom prst="rect">
            <a:avLst/>
          </a:prstGeom>
        </p:spPr>
      </p:pic>
      <p:cxnSp>
        <p:nvCxnSpPr>
          <p:cNvPr id="8" name="Straight Arrow Connector 7">
            <a:extLst>
              <a:ext uri="{FF2B5EF4-FFF2-40B4-BE49-F238E27FC236}">
                <a16:creationId xmlns:a16="http://schemas.microsoft.com/office/drawing/2014/main" id="{BD6E6E17-A5FD-8647-61F5-243E5F3E034A}"/>
              </a:ext>
            </a:extLst>
          </p:cNvPr>
          <p:cNvCxnSpPr>
            <a:cxnSpLocks/>
          </p:cNvCxnSpPr>
          <p:nvPr/>
        </p:nvCxnSpPr>
        <p:spPr>
          <a:xfrm>
            <a:off x="9044146" y="5456865"/>
            <a:ext cx="1164426"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15572F1-D438-CAAC-8B28-0E057262E8CE}"/>
              </a:ext>
            </a:extLst>
          </p:cNvPr>
          <p:cNvCxnSpPr>
            <a:cxnSpLocks/>
          </p:cNvCxnSpPr>
          <p:nvPr/>
        </p:nvCxnSpPr>
        <p:spPr>
          <a:xfrm>
            <a:off x="8479651" y="4473868"/>
            <a:ext cx="11011" cy="41375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0496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4239-05BC-36F5-30DA-DC255E10BFC3}"/>
              </a:ext>
            </a:extLst>
          </p:cNvPr>
          <p:cNvSpPr>
            <a:spLocks noGrp="1"/>
          </p:cNvSpPr>
          <p:nvPr>
            <p:ph type="title"/>
          </p:nvPr>
        </p:nvSpPr>
        <p:spPr/>
        <p:txBody>
          <a:bodyPr/>
          <a:lstStyle/>
          <a:p>
            <a:r>
              <a:rPr lang="en-US" dirty="0"/>
              <a:t>Examination and Sampling </a:t>
            </a:r>
          </a:p>
        </p:txBody>
      </p:sp>
      <p:sp>
        <p:nvSpPr>
          <p:cNvPr id="4" name="Slide Number Placeholder 3">
            <a:extLst>
              <a:ext uri="{FF2B5EF4-FFF2-40B4-BE49-F238E27FC236}">
                <a16:creationId xmlns:a16="http://schemas.microsoft.com/office/drawing/2014/main" id="{3A6545E5-9F04-F487-FBE3-E10A12D32DCB}"/>
              </a:ext>
            </a:extLst>
          </p:cNvPr>
          <p:cNvSpPr>
            <a:spLocks noGrp="1"/>
          </p:cNvSpPr>
          <p:nvPr>
            <p:ph type="sldNum" sz="quarter" idx="4"/>
          </p:nvPr>
        </p:nvSpPr>
        <p:spPr/>
        <p:txBody>
          <a:bodyPr/>
          <a:lstStyle/>
          <a:p>
            <a:fld id="{9DAB3369-7666-44EB-AEA9-5FA9440DB40A}" type="slidenum">
              <a:rPr lang="en-US" smtClean="0"/>
              <a:pPr/>
              <a:t>14</a:t>
            </a:fld>
            <a:endParaRPr lang="en-US" dirty="0"/>
          </a:p>
        </p:txBody>
      </p:sp>
      <p:pic>
        <p:nvPicPr>
          <p:cNvPr id="5" name="Picture 4" descr="Miami district seafood inspection">
            <a:extLst>
              <a:ext uri="{FF2B5EF4-FFF2-40B4-BE49-F238E27FC236}">
                <a16:creationId xmlns:a16="http://schemas.microsoft.com/office/drawing/2014/main" id="{4C638B21-4419-BA7E-CAC9-83327CEDC2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771" t="26299" r="7771" b="19595"/>
          <a:stretch/>
        </p:blipFill>
        <p:spPr>
          <a:xfrm>
            <a:off x="1939636" y="1427686"/>
            <a:ext cx="8312728" cy="400262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7468E84D-CF10-960C-D16E-3A9F67B2776B}"/>
              </a:ext>
            </a:extLst>
          </p:cNvPr>
          <p:cNvSpPr txBox="1"/>
          <p:nvPr/>
        </p:nvSpPr>
        <p:spPr>
          <a:xfrm>
            <a:off x="609600" y="5553043"/>
            <a:ext cx="10972800" cy="400110"/>
          </a:xfrm>
          <a:prstGeom prst="rect">
            <a:avLst/>
          </a:prstGeom>
          <a:noFill/>
        </p:spPr>
        <p:txBody>
          <a:bodyPr wrap="square">
            <a:spAutoFit/>
          </a:bodyPr>
          <a:lstStyle/>
          <a:p>
            <a:pPr marL="12700" lvl="1" algn="ctr"/>
            <a:r>
              <a:rPr lang="en-US" sz="2000" dirty="0">
                <a:solidFill>
                  <a:srgbClr val="143E86"/>
                </a:solidFill>
              </a:rPr>
              <a:t>Filth | Pathogens | Decomposition | Labeling issues | Residues | Economic fraud</a:t>
            </a:r>
          </a:p>
        </p:txBody>
      </p:sp>
    </p:spTree>
    <p:custDataLst>
      <p:tags r:id="rId1"/>
    </p:custDataLst>
    <p:extLst>
      <p:ext uri="{BB962C8B-B14F-4D97-AF65-F5344CB8AC3E}">
        <p14:creationId xmlns:p14="http://schemas.microsoft.com/office/powerpoint/2010/main" val="320360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5920A-97B6-9759-3649-A51D4AB7B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E7E33-B58F-1976-5FBD-3A2796420D63}"/>
              </a:ext>
            </a:extLst>
          </p:cNvPr>
          <p:cNvSpPr>
            <a:spLocks noGrp="1"/>
          </p:cNvSpPr>
          <p:nvPr>
            <p:ph type="title"/>
          </p:nvPr>
        </p:nvSpPr>
        <p:spPr/>
        <p:txBody>
          <a:bodyPr/>
          <a:lstStyle/>
          <a:p>
            <a:r>
              <a:rPr lang="en-US" dirty="0"/>
              <a:t>Shared Responsibility</a:t>
            </a:r>
          </a:p>
        </p:txBody>
      </p:sp>
      <p:sp>
        <p:nvSpPr>
          <p:cNvPr id="4" name="Slide Number Placeholder 3">
            <a:extLst>
              <a:ext uri="{FF2B5EF4-FFF2-40B4-BE49-F238E27FC236}">
                <a16:creationId xmlns:a16="http://schemas.microsoft.com/office/drawing/2014/main" id="{2345BBDE-6AD4-B218-FCFB-FFEFBF6DC811}"/>
              </a:ext>
            </a:extLst>
          </p:cNvPr>
          <p:cNvSpPr>
            <a:spLocks noGrp="1"/>
          </p:cNvSpPr>
          <p:nvPr>
            <p:ph type="sldNum" sz="quarter" idx="4"/>
          </p:nvPr>
        </p:nvSpPr>
        <p:spPr/>
        <p:txBody>
          <a:bodyPr/>
          <a:lstStyle/>
          <a:p>
            <a:fld id="{9DAB3369-7666-44EB-AEA9-5FA9440DB40A}" type="slidenum">
              <a:rPr lang="en-US" smtClean="0"/>
              <a:pPr/>
              <a:t>15</a:t>
            </a:fld>
            <a:endParaRPr lang="en-US" dirty="0"/>
          </a:p>
        </p:txBody>
      </p:sp>
      <p:pic>
        <p:nvPicPr>
          <p:cNvPr id="5" name="Picture 4" descr="A picture containing indoor, person, kitchen, preparing&#10;&#10;Description automatically generated">
            <a:extLst>
              <a:ext uri="{FF2B5EF4-FFF2-40B4-BE49-F238E27FC236}">
                <a16:creationId xmlns:a16="http://schemas.microsoft.com/office/drawing/2014/main" id="{38E4D6FA-BF00-509B-20D1-822B6B450D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43" t="13317" r="9431" b="25661"/>
          <a:stretch/>
        </p:blipFill>
        <p:spPr>
          <a:xfrm>
            <a:off x="1939637" y="1426464"/>
            <a:ext cx="8312728" cy="400507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818D27F9-5350-FF12-DF90-6CC7D1FAA3A0}"/>
              </a:ext>
            </a:extLst>
          </p:cNvPr>
          <p:cNvSpPr txBox="1"/>
          <p:nvPr/>
        </p:nvSpPr>
        <p:spPr>
          <a:xfrm>
            <a:off x="2592845" y="5495285"/>
            <a:ext cx="7036064" cy="707886"/>
          </a:xfrm>
          <a:prstGeom prst="rect">
            <a:avLst/>
          </a:prstGeom>
          <a:noFill/>
        </p:spPr>
        <p:txBody>
          <a:bodyPr wrap="square">
            <a:spAutoFit/>
          </a:bodyPr>
          <a:lstStyle/>
          <a:p>
            <a:pPr algn="ctr"/>
            <a:r>
              <a:rPr lang="en-US" sz="2000" dirty="0">
                <a:solidFill>
                  <a:srgbClr val="143E86"/>
                </a:solidFill>
              </a:rPr>
              <a:t>Processors and importers share the responsibility for the safety of the seafood offered to the U.S. market. </a:t>
            </a:r>
          </a:p>
        </p:txBody>
      </p:sp>
    </p:spTree>
    <p:custDataLst>
      <p:tags r:id="rId1"/>
    </p:custDataLst>
    <p:extLst>
      <p:ext uri="{BB962C8B-B14F-4D97-AF65-F5344CB8AC3E}">
        <p14:creationId xmlns:p14="http://schemas.microsoft.com/office/powerpoint/2010/main" val="167618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0EBA-4D32-D39F-ACFC-731F7342879A}"/>
              </a:ext>
            </a:extLst>
          </p:cNvPr>
          <p:cNvSpPr>
            <a:spLocks noGrp="1"/>
          </p:cNvSpPr>
          <p:nvPr>
            <p:ph type="title"/>
          </p:nvPr>
        </p:nvSpPr>
        <p:spPr/>
        <p:txBody>
          <a:bodyPr/>
          <a:lstStyle/>
          <a:p>
            <a:r>
              <a:rPr lang="en-US" dirty="0"/>
              <a:t>Product Detention and Import Refusal</a:t>
            </a:r>
          </a:p>
        </p:txBody>
      </p:sp>
      <p:sp>
        <p:nvSpPr>
          <p:cNvPr id="4" name="Slide Number Placeholder 3">
            <a:extLst>
              <a:ext uri="{FF2B5EF4-FFF2-40B4-BE49-F238E27FC236}">
                <a16:creationId xmlns:a16="http://schemas.microsoft.com/office/drawing/2014/main" id="{B499C7E4-CC4C-0EB0-382D-F6AA10AAA421}"/>
              </a:ext>
            </a:extLst>
          </p:cNvPr>
          <p:cNvSpPr>
            <a:spLocks noGrp="1"/>
          </p:cNvSpPr>
          <p:nvPr>
            <p:ph type="sldNum" sz="quarter" idx="4"/>
          </p:nvPr>
        </p:nvSpPr>
        <p:spPr/>
        <p:txBody>
          <a:bodyPr/>
          <a:lstStyle/>
          <a:p>
            <a:fld id="{9DAB3369-7666-44EB-AEA9-5FA9440DB40A}" type="slidenum">
              <a:rPr lang="en-US" smtClean="0"/>
              <a:pPr/>
              <a:t>16</a:t>
            </a:fld>
            <a:endParaRPr lang="en-US" dirty="0"/>
          </a:p>
        </p:txBody>
      </p:sp>
      <p:sp>
        <p:nvSpPr>
          <p:cNvPr id="6" name="Slide Number Placeholder 4">
            <a:extLst>
              <a:ext uri="{FF2B5EF4-FFF2-40B4-BE49-F238E27FC236}">
                <a16:creationId xmlns:a16="http://schemas.microsoft.com/office/drawing/2014/main" id="{9D0A2214-EEB1-FB84-2D8E-79E0EDD047D7}"/>
              </a:ext>
            </a:extLst>
          </p:cNvPr>
          <p:cNvSpPr txBox="1">
            <a:spLocks/>
          </p:cNvSpPr>
          <p:nvPr/>
        </p:nvSpPr>
        <p:spPr>
          <a:xfrm>
            <a:off x="9249664" y="6669024"/>
            <a:ext cx="2844800" cy="210950"/>
          </a:xfrm>
          <a:prstGeom prst="rect">
            <a:avLst/>
          </a:prstGeom>
        </p:spPr>
        <p:txBody>
          <a:bodyPr vert="horz" lIns="91440" tIns="45720" rIns="91440" bIns="45720" rtlCol="0" anchor="b"/>
          <a:lstStyle>
            <a:defPPr>
              <a:defRPr lang="en-US"/>
            </a:defPPr>
            <a:lvl1pPr marL="0" algn="r" defTabSz="914400" rtl="0" eaLnBrk="1" latinLnBrk="0" hangingPunct="1">
              <a:defRPr lang="en-US" sz="900" kern="12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AB3369-7666-44EB-AEA9-5FA9440DB40A}" type="slidenum">
              <a:rPr lang="en-US" smtClean="0"/>
              <a:pPr/>
              <a:t>16</a:t>
            </a:fld>
            <a:endParaRPr lang="en-US" dirty="0"/>
          </a:p>
        </p:txBody>
      </p:sp>
      <p:sp>
        <p:nvSpPr>
          <p:cNvPr id="7" name="TextBox 6">
            <a:extLst>
              <a:ext uri="{FF2B5EF4-FFF2-40B4-BE49-F238E27FC236}">
                <a16:creationId xmlns:a16="http://schemas.microsoft.com/office/drawing/2014/main" id="{055B48DA-4ADA-4D98-F074-797CE91002B8}"/>
              </a:ext>
            </a:extLst>
          </p:cNvPr>
          <p:cNvSpPr txBox="1"/>
          <p:nvPr/>
        </p:nvSpPr>
        <p:spPr>
          <a:xfrm>
            <a:off x="2857500" y="6581001"/>
            <a:ext cx="8735785"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https://www.fda.gov/food/guidance-regulation-food-and-dietary-supplements/registration-food-facilities-and-other-submissions</a:t>
            </a:r>
            <a:r>
              <a:rPr lang="en-US" sz="1200" dirty="0"/>
              <a:t> </a:t>
            </a:r>
          </a:p>
        </p:txBody>
      </p:sp>
      <p:grpSp>
        <p:nvGrpSpPr>
          <p:cNvPr id="8" name="Group 7">
            <a:extLst>
              <a:ext uri="{FF2B5EF4-FFF2-40B4-BE49-F238E27FC236}">
                <a16:creationId xmlns:a16="http://schemas.microsoft.com/office/drawing/2014/main" id="{F7E2BB02-3442-3294-B63C-7A4466D28A24}"/>
              </a:ext>
            </a:extLst>
          </p:cNvPr>
          <p:cNvGrpSpPr/>
          <p:nvPr/>
        </p:nvGrpSpPr>
        <p:grpSpPr>
          <a:xfrm>
            <a:off x="2658973" y="1221393"/>
            <a:ext cx="9059125" cy="5141483"/>
            <a:chOff x="2036260" y="1270380"/>
            <a:chExt cx="9059125" cy="5141483"/>
          </a:xfrm>
        </p:grpSpPr>
        <p:grpSp>
          <p:nvGrpSpPr>
            <p:cNvPr id="9" name="Group 8">
              <a:extLst>
                <a:ext uri="{FF2B5EF4-FFF2-40B4-BE49-F238E27FC236}">
                  <a16:creationId xmlns:a16="http://schemas.microsoft.com/office/drawing/2014/main" id="{767A97DC-015D-C667-8099-D269D89A24E9}"/>
                </a:ext>
              </a:extLst>
            </p:cNvPr>
            <p:cNvGrpSpPr/>
            <p:nvPr/>
          </p:nvGrpSpPr>
          <p:grpSpPr>
            <a:xfrm>
              <a:off x="9674799" y="1270380"/>
              <a:ext cx="1420586" cy="1080851"/>
              <a:chOff x="8671832" y="1273789"/>
              <a:chExt cx="1420586" cy="1080851"/>
            </a:xfrm>
          </p:grpSpPr>
          <p:sp>
            <p:nvSpPr>
              <p:cNvPr id="49" name="TextBox 48">
                <a:extLst>
                  <a:ext uri="{FF2B5EF4-FFF2-40B4-BE49-F238E27FC236}">
                    <a16:creationId xmlns:a16="http://schemas.microsoft.com/office/drawing/2014/main" id="{764142FB-A1EA-CECF-CB5D-CCDB1FDE1E13}"/>
                  </a:ext>
                </a:extLst>
              </p:cNvPr>
              <p:cNvSpPr txBox="1"/>
              <p:nvPr/>
            </p:nvSpPr>
            <p:spPr>
              <a:xfrm>
                <a:off x="8671832" y="2031475"/>
                <a:ext cx="1420586" cy="323165"/>
              </a:xfrm>
              <a:prstGeom prst="rect">
                <a:avLst/>
              </a:prstGeom>
              <a:noFill/>
            </p:spPr>
            <p:txBody>
              <a:bodyPr wrap="square">
                <a:spAutoFit/>
              </a:bodyPr>
              <a:lstStyle/>
              <a:p>
                <a:pPr algn="ctr">
                  <a:lnSpc>
                    <a:spcPts val="1820"/>
                  </a:lnSpc>
                </a:pPr>
                <a:r>
                  <a:rPr lang="en-US" sz="1700" dirty="0"/>
                  <a:t>Prior Notice</a:t>
                </a:r>
              </a:p>
            </p:txBody>
          </p:sp>
          <p:pic>
            <p:nvPicPr>
              <p:cNvPr id="50" name="Picture 49" descr="A blue and black icon with a triangle and a warning sign&#10;&#10;AI-generated content may be incorrect.">
                <a:extLst>
                  <a:ext uri="{FF2B5EF4-FFF2-40B4-BE49-F238E27FC236}">
                    <a16:creationId xmlns:a16="http://schemas.microsoft.com/office/drawing/2014/main" id="{0EB990C6-2759-66E1-7B16-60B1495454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0500" y="1273789"/>
                <a:ext cx="603250" cy="685800"/>
              </a:xfrm>
              <a:prstGeom prst="rect">
                <a:avLst/>
              </a:prstGeom>
            </p:spPr>
          </p:pic>
        </p:grpSp>
        <p:grpSp>
          <p:nvGrpSpPr>
            <p:cNvPr id="10" name="Group 9">
              <a:extLst>
                <a:ext uri="{FF2B5EF4-FFF2-40B4-BE49-F238E27FC236}">
                  <a16:creationId xmlns:a16="http://schemas.microsoft.com/office/drawing/2014/main" id="{4F81B7D9-1B8C-8E59-DD15-B072E6C555C6}"/>
                </a:ext>
              </a:extLst>
            </p:cNvPr>
            <p:cNvGrpSpPr/>
            <p:nvPr/>
          </p:nvGrpSpPr>
          <p:grpSpPr>
            <a:xfrm>
              <a:off x="6953054" y="3186830"/>
              <a:ext cx="1886146" cy="1336025"/>
              <a:chOff x="6195452" y="3272093"/>
              <a:chExt cx="1886146" cy="1336025"/>
            </a:xfrm>
          </p:grpSpPr>
          <p:sp>
            <p:nvSpPr>
              <p:cNvPr id="47" name="TextBox 46">
                <a:extLst>
                  <a:ext uri="{FF2B5EF4-FFF2-40B4-BE49-F238E27FC236}">
                    <a16:creationId xmlns:a16="http://schemas.microsoft.com/office/drawing/2014/main" id="{BAC1A7E2-03B7-1ABB-95FB-DEB9A92D1D90}"/>
                  </a:ext>
                </a:extLst>
              </p:cNvPr>
              <p:cNvSpPr txBox="1"/>
              <p:nvPr/>
            </p:nvSpPr>
            <p:spPr>
              <a:xfrm>
                <a:off x="6195452" y="4054120"/>
                <a:ext cx="1886146" cy="553998"/>
              </a:xfrm>
              <a:prstGeom prst="rect">
                <a:avLst/>
              </a:prstGeom>
              <a:noFill/>
            </p:spPr>
            <p:txBody>
              <a:bodyPr wrap="square">
                <a:spAutoFit/>
              </a:bodyPr>
              <a:lstStyle/>
              <a:p>
                <a:pPr algn="ctr">
                  <a:lnSpc>
                    <a:spcPts val="1820"/>
                  </a:lnSpc>
                </a:pPr>
                <a:r>
                  <a:rPr lang="en-US" sz="1700" dirty="0"/>
                  <a:t>PREDICT Screening</a:t>
                </a:r>
              </a:p>
            </p:txBody>
          </p:sp>
          <p:pic>
            <p:nvPicPr>
              <p:cNvPr id="48" name="Picture 47" descr="A blue and white computer with a magnifying glass&#10;&#10;AI-generated content may be incorrect.">
                <a:extLst>
                  <a:ext uri="{FF2B5EF4-FFF2-40B4-BE49-F238E27FC236}">
                    <a16:creationId xmlns:a16="http://schemas.microsoft.com/office/drawing/2014/main" id="{3A08F624-D594-B6F2-A85F-CA4A3C5D96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225" y="3272093"/>
                <a:ext cx="736600" cy="666750"/>
              </a:xfrm>
              <a:prstGeom prst="rect">
                <a:avLst/>
              </a:prstGeom>
            </p:spPr>
          </p:pic>
        </p:grpSp>
        <p:grpSp>
          <p:nvGrpSpPr>
            <p:cNvPr id="11" name="Group 10">
              <a:extLst>
                <a:ext uri="{FF2B5EF4-FFF2-40B4-BE49-F238E27FC236}">
                  <a16:creationId xmlns:a16="http://schemas.microsoft.com/office/drawing/2014/main" id="{5ECA8048-5EB2-CEB2-A2F8-AD8ABB45CB7E}"/>
                </a:ext>
              </a:extLst>
            </p:cNvPr>
            <p:cNvGrpSpPr/>
            <p:nvPr/>
          </p:nvGrpSpPr>
          <p:grpSpPr>
            <a:xfrm>
              <a:off x="2036260" y="4102987"/>
              <a:ext cx="2036266" cy="1280244"/>
              <a:chOff x="2125017" y="3906185"/>
              <a:chExt cx="2036266" cy="1280244"/>
            </a:xfrm>
          </p:grpSpPr>
          <p:sp>
            <p:nvSpPr>
              <p:cNvPr id="45" name="TextBox 44">
                <a:extLst>
                  <a:ext uri="{FF2B5EF4-FFF2-40B4-BE49-F238E27FC236}">
                    <a16:creationId xmlns:a16="http://schemas.microsoft.com/office/drawing/2014/main" id="{2A380431-B333-8336-BF7E-B5FC7B579B86}"/>
                  </a:ext>
                </a:extLst>
              </p:cNvPr>
              <p:cNvSpPr txBox="1"/>
              <p:nvPr/>
            </p:nvSpPr>
            <p:spPr>
              <a:xfrm>
                <a:off x="2125017" y="4632431"/>
                <a:ext cx="2036266" cy="553998"/>
              </a:xfrm>
              <a:prstGeom prst="rect">
                <a:avLst/>
              </a:prstGeom>
              <a:noFill/>
            </p:spPr>
            <p:txBody>
              <a:bodyPr wrap="square">
                <a:spAutoFit/>
              </a:bodyPr>
              <a:lstStyle/>
              <a:p>
                <a:pPr algn="ctr">
                  <a:lnSpc>
                    <a:spcPts val="1820"/>
                  </a:lnSpc>
                </a:pPr>
                <a:r>
                  <a:rPr lang="en-US" sz="1700" dirty="0"/>
                  <a:t>Field Exam and/or Sample Collection</a:t>
                </a:r>
              </a:p>
            </p:txBody>
          </p:sp>
          <p:pic>
            <p:nvPicPr>
              <p:cNvPr id="46" name="Picture 45" descr="A magnifying glass over boxes&#10;&#10;AI-generated content may be incorrect.">
                <a:extLst>
                  <a:ext uri="{FF2B5EF4-FFF2-40B4-BE49-F238E27FC236}">
                    <a16:creationId xmlns:a16="http://schemas.microsoft.com/office/drawing/2014/main" id="{3B27A267-5C43-6EDE-7D05-F3A7C5607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250" y="3906185"/>
                <a:ext cx="685800" cy="609600"/>
              </a:xfrm>
              <a:prstGeom prst="rect">
                <a:avLst/>
              </a:prstGeom>
            </p:spPr>
          </p:pic>
        </p:grpSp>
        <p:grpSp>
          <p:nvGrpSpPr>
            <p:cNvPr id="12" name="Group 11">
              <a:extLst>
                <a:ext uri="{FF2B5EF4-FFF2-40B4-BE49-F238E27FC236}">
                  <a16:creationId xmlns:a16="http://schemas.microsoft.com/office/drawing/2014/main" id="{216FDEFA-5A73-D994-F0E3-4B65EC9EED9B}"/>
                </a:ext>
              </a:extLst>
            </p:cNvPr>
            <p:cNvGrpSpPr/>
            <p:nvPr/>
          </p:nvGrpSpPr>
          <p:grpSpPr>
            <a:xfrm>
              <a:off x="4718405" y="3154172"/>
              <a:ext cx="1082854" cy="1365893"/>
              <a:chOff x="4532941" y="3206863"/>
              <a:chExt cx="1082854" cy="1365893"/>
            </a:xfrm>
          </p:grpSpPr>
          <p:sp>
            <p:nvSpPr>
              <p:cNvPr id="43" name="TextBox 42">
                <a:extLst>
                  <a:ext uri="{FF2B5EF4-FFF2-40B4-BE49-F238E27FC236}">
                    <a16:creationId xmlns:a16="http://schemas.microsoft.com/office/drawing/2014/main" id="{3C8CFE15-45A9-55F2-0C22-47CC8CC0462C}"/>
                  </a:ext>
                </a:extLst>
              </p:cNvPr>
              <p:cNvSpPr txBox="1"/>
              <p:nvPr/>
            </p:nvSpPr>
            <p:spPr>
              <a:xfrm>
                <a:off x="4532941" y="4018758"/>
                <a:ext cx="1082854" cy="553998"/>
              </a:xfrm>
              <a:prstGeom prst="rect">
                <a:avLst/>
              </a:prstGeom>
              <a:noFill/>
            </p:spPr>
            <p:txBody>
              <a:bodyPr wrap="square">
                <a:spAutoFit/>
              </a:bodyPr>
              <a:lstStyle/>
              <a:p>
                <a:pPr algn="ctr">
                  <a:lnSpc>
                    <a:spcPts val="1820"/>
                  </a:lnSpc>
                </a:pPr>
                <a:r>
                  <a:rPr lang="en-US" sz="1700" dirty="0"/>
                  <a:t>Entry Review</a:t>
                </a:r>
              </a:p>
            </p:txBody>
          </p:sp>
          <p:pic>
            <p:nvPicPr>
              <p:cNvPr id="44" name="Picture 43" descr="A computer screen with check marks&#10;&#10;AI-generated content may be incorrect.">
                <a:extLst>
                  <a:ext uri="{FF2B5EF4-FFF2-40B4-BE49-F238E27FC236}">
                    <a16:creationId xmlns:a16="http://schemas.microsoft.com/office/drawing/2014/main" id="{DB98939E-E859-7DD2-F836-E4BADC961D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5118" y="3206863"/>
                <a:ext cx="698500" cy="730250"/>
              </a:xfrm>
              <a:prstGeom prst="rect">
                <a:avLst/>
              </a:prstGeom>
            </p:spPr>
          </p:pic>
        </p:grpSp>
        <p:grpSp>
          <p:nvGrpSpPr>
            <p:cNvPr id="13" name="Group 12">
              <a:extLst>
                <a:ext uri="{FF2B5EF4-FFF2-40B4-BE49-F238E27FC236}">
                  <a16:creationId xmlns:a16="http://schemas.microsoft.com/office/drawing/2014/main" id="{42BDF6B9-41ED-8527-D696-69E4933BF9BA}"/>
                </a:ext>
              </a:extLst>
            </p:cNvPr>
            <p:cNvGrpSpPr/>
            <p:nvPr/>
          </p:nvGrpSpPr>
          <p:grpSpPr>
            <a:xfrm>
              <a:off x="4549539" y="5239538"/>
              <a:ext cx="1420586" cy="1172325"/>
              <a:chOff x="4458773" y="5089475"/>
              <a:chExt cx="1420586" cy="1172325"/>
            </a:xfrm>
          </p:grpSpPr>
          <p:sp>
            <p:nvSpPr>
              <p:cNvPr id="41" name="TextBox 40">
                <a:extLst>
                  <a:ext uri="{FF2B5EF4-FFF2-40B4-BE49-F238E27FC236}">
                    <a16:creationId xmlns:a16="http://schemas.microsoft.com/office/drawing/2014/main" id="{60CD64C1-76BD-DB92-86B0-85DEC9898BFC}"/>
                  </a:ext>
                </a:extLst>
              </p:cNvPr>
              <p:cNvSpPr txBox="1"/>
              <p:nvPr/>
            </p:nvSpPr>
            <p:spPr>
              <a:xfrm>
                <a:off x="4458773" y="5707802"/>
                <a:ext cx="1420586" cy="553998"/>
              </a:xfrm>
              <a:prstGeom prst="rect">
                <a:avLst/>
              </a:prstGeom>
              <a:noFill/>
            </p:spPr>
            <p:txBody>
              <a:bodyPr wrap="square">
                <a:spAutoFit/>
              </a:bodyPr>
              <a:lstStyle/>
              <a:p>
                <a:pPr algn="ctr">
                  <a:lnSpc>
                    <a:spcPts val="1820"/>
                  </a:lnSpc>
                </a:pPr>
                <a:r>
                  <a:rPr lang="en-US" sz="1700" dirty="0"/>
                  <a:t>Compliance Branch</a:t>
                </a:r>
              </a:p>
            </p:txBody>
          </p:sp>
          <p:pic>
            <p:nvPicPr>
              <p:cNvPr id="42" name="Picture 41" descr="A blue gavel and a checklist&#10;&#10;AI-generated content may be incorrect.">
                <a:extLst>
                  <a:ext uri="{FF2B5EF4-FFF2-40B4-BE49-F238E27FC236}">
                    <a16:creationId xmlns:a16="http://schemas.microsoft.com/office/drawing/2014/main" id="{55749AA7-23B2-404F-789B-8BBCF8AF1A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166" y="5089475"/>
                <a:ext cx="685800" cy="533400"/>
              </a:xfrm>
              <a:prstGeom prst="rect">
                <a:avLst/>
              </a:prstGeom>
            </p:spPr>
          </p:pic>
        </p:grpSp>
        <p:grpSp>
          <p:nvGrpSpPr>
            <p:cNvPr id="16" name="Group 15">
              <a:extLst>
                <a:ext uri="{FF2B5EF4-FFF2-40B4-BE49-F238E27FC236}">
                  <a16:creationId xmlns:a16="http://schemas.microsoft.com/office/drawing/2014/main" id="{0BFCE11F-11A7-A3A0-B883-F1CE92123620}"/>
                </a:ext>
              </a:extLst>
            </p:cNvPr>
            <p:cNvGrpSpPr/>
            <p:nvPr/>
          </p:nvGrpSpPr>
          <p:grpSpPr>
            <a:xfrm>
              <a:off x="6612658" y="1270380"/>
              <a:ext cx="2569792" cy="1322644"/>
              <a:chOff x="5825812" y="1270380"/>
              <a:chExt cx="2569792" cy="1322644"/>
            </a:xfrm>
          </p:grpSpPr>
          <p:sp>
            <p:nvSpPr>
              <p:cNvPr id="35" name="TextBox 34">
                <a:extLst>
                  <a:ext uri="{FF2B5EF4-FFF2-40B4-BE49-F238E27FC236}">
                    <a16:creationId xmlns:a16="http://schemas.microsoft.com/office/drawing/2014/main" id="{1471387B-BFE4-39AB-FA56-2C40C4DD3ACE}"/>
                  </a:ext>
                </a:extLst>
              </p:cNvPr>
              <p:cNvSpPr txBox="1"/>
              <p:nvPr/>
            </p:nvSpPr>
            <p:spPr>
              <a:xfrm>
                <a:off x="5825812" y="2039026"/>
                <a:ext cx="2569792" cy="553998"/>
              </a:xfrm>
              <a:prstGeom prst="rect">
                <a:avLst/>
              </a:prstGeom>
              <a:noFill/>
            </p:spPr>
            <p:txBody>
              <a:bodyPr wrap="square">
                <a:spAutoFit/>
              </a:bodyPr>
              <a:lstStyle/>
              <a:p>
                <a:pPr algn="ctr">
                  <a:lnSpc>
                    <a:spcPts val="1820"/>
                  </a:lnSpc>
                </a:pPr>
                <a:r>
                  <a:rPr lang="en-US" sz="1700" dirty="0"/>
                  <a:t>Automated Commercial Environment (ACE)</a:t>
                </a:r>
              </a:p>
            </p:txBody>
          </p:sp>
          <p:pic>
            <p:nvPicPr>
              <p:cNvPr id="36" name="Picture 35" descr="A blue and black computer screen&#10;&#10;AI-generated content may be incorrect.">
                <a:extLst>
                  <a:ext uri="{FF2B5EF4-FFF2-40B4-BE49-F238E27FC236}">
                    <a16:creationId xmlns:a16="http://schemas.microsoft.com/office/drawing/2014/main" id="{D987D095-E4BD-9F7C-5F71-80E6B59510E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7808" y="1270380"/>
                <a:ext cx="685800" cy="679450"/>
              </a:xfrm>
              <a:prstGeom prst="rect">
                <a:avLst/>
              </a:prstGeom>
            </p:spPr>
          </p:pic>
        </p:grpSp>
        <p:grpSp>
          <p:nvGrpSpPr>
            <p:cNvPr id="17" name="Group 16">
              <a:extLst>
                <a:ext uri="{FF2B5EF4-FFF2-40B4-BE49-F238E27FC236}">
                  <a16:creationId xmlns:a16="http://schemas.microsoft.com/office/drawing/2014/main" id="{25422AD3-1015-7301-E7CF-7A07E888EF27}"/>
                </a:ext>
              </a:extLst>
            </p:cNvPr>
            <p:cNvGrpSpPr/>
            <p:nvPr/>
          </p:nvGrpSpPr>
          <p:grpSpPr>
            <a:xfrm>
              <a:off x="4546318" y="1335694"/>
              <a:ext cx="1427028" cy="1259367"/>
              <a:chOff x="4403139" y="1350702"/>
              <a:chExt cx="1427028" cy="1259367"/>
            </a:xfrm>
          </p:grpSpPr>
          <p:sp>
            <p:nvSpPr>
              <p:cNvPr id="33" name="TextBox 32">
                <a:extLst>
                  <a:ext uri="{FF2B5EF4-FFF2-40B4-BE49-F238E27FC236}">
                    <a16:creationId xmlns:a16="http://schemas.microsoft.com/office/drawing/2014/main" id="{3FE2D9AD-46DA-37C3-A894-F425D3F41699}"/>
                  </a:ext>
                </a:extLst>
              </p:cNvPr>
              <p:cNvSpPr txBox="1"/>
              <p:nvPr/>
            </p:nvSpPr>
            <p:spPr>
              <a:xfrm>
                <a:off x="4403139" y="2056071"/>
                <a:ext cx="1427028" cy="553998"/>
              </a:xfrm>
              <a:prstGeom prst="rect">
                <a:avLst/>
              </a:prstGeom>
              <a:noFill/>
            </p:spPr>
            <p:txBody>
              <a:bodyPr wrap="square">
                <a:spAutoFit/>
              </a:bodyPr>
              <a:lstStyle/>
              <a:p>
                <a:pPr algn="ctr">
                  <a:lnSpc>
                    <a:spcPts val="1820"/>
                  </a:lnSpc>
                </a:pPr>
                <a:r>
                  <a:rPr lang="en-US" sz="1700" dirty="0"/>
                  <a:t>Customs Broker/Filer</a:t>
                </a:r>
              </a:p>
            </p:txBody>
          </p:sp>
          <p:pic>
            <p:nvPicPr>
              <p:cNvPr id="34" name="Picture 33" descr="A blue pictograms of people shaking hands&#10;&#10;AI-generated content may be incorrect.">
                <a:extLst>
                  <a:ext uri="{FF2B5EF4-FFF2-40B4-BE49-F238E27FC236}">
                    <a16:creationId xmlns:a16="http://schemas.microsoft.com/office/drawing/2014/main" id="{CA74F284-0F06-7516-ACC7-3D888A81DF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3753" y="1350702"/>
                <a:ext cx="685800" cy="546100"/>
              </a:xfrm>
              <a:prstGeom prst="rect">
                <a:avLst/>
              </a:prstGeom>
            </p:spPr>
          </p:pic>
        </p:grpSp>
        <p:grpSp>
          <p:nvGrpSpPr>
            <p:cNvPr id="18" name="Group 17">
              <a:extLst>
                <a:ext uri="{FF2B5EF4-FFF2-40B4-BE49-F238E27FC236}">
                  <a16:creationId xmlns:a16="http://schemas.microsoft.com/office/drawing/2014/main" id="{874248AF-8E1A-AF26-5EB2-424C72DC1474}"/>
                </a:ext>
              </a:extLst>
            </p:cNvPr>
            <p:cNvGrpSpPr/>
            <p:nvPr/>
          </p:nvGrpSpPr>
          <p:grpSpPr>
            <a:xfrm>
              <a:off x="2354574" y="1368352"/>
              <a:ext cx="1267642" cy="994903"/>
              <a:chOff x="2501538" y="1301715"/>
              <a:chExt cx="1267642" cy="994903"/>
            </a:xfrm>
          </p:grpSpPr>
          <p:sp>
            <p:nvSpPr>
              <p:cNvPr id="31" name="TextBox 30">
                <a:extLst>
                  <a:ext uri="{FF2B5EF4-FFF2-40B4-BE49-F238E27FC236}">
                    <a16:creationId xmlns:a16="http://schemas.microsoft.com/office/drawing/2014/main" id="{CC04B71D-15C7-36FA-ACCA-FBDDF58B5B0A}"/>
                  </a:ext>
                </a:extLst>
              </p:cNvPr>
              <p:cNvSpPr txBox="1"/>
              <p:nvPr/>
            </p:nvSpPr>
            <p:spPr>
              <a:xfrm>
                <a:off x="2501538" y="1973453"/>
                <a:ext cx="1267642" cy="323165"/>
              </a:xfrm>
              <a:prstGeom prst="rect">
                <a:avLst/>
              </a:prstGeom>
              <a:noFill/>
            </p:spPr>
            <p:txBody>
              <a:bodyPr wrap="square">
                <a:spAutoFit/>
              </a:bodyPr>
              <a:lstStyle/>
              <a:p>
                <a:pPr algn="ctr">
                  <a:lnSpc>
                    <a:spcPts val="1820"/>
                  </a:lnSpc>
                </a:pPr>
                <a:r>
                  <a:rPr lang="en-US" sz="1700" dirty="0"/>
                  <a:t>Importer</a:t>
                </a:r>
              </a:p>
            </p:txBody>
          </p:sp>
          <p:pic>
            <p:nvPicPr>
              <p:cNvPr id="32" name="Picture 31" descr="A blue and black logo&#10;&#10;AI-generated content may be incorrect.">
                <a:extLst>
                  <a:ext uri="{FF2B5EF4-FFF2-40B4-BE49-F238E27FC236}">
                    <a16:creationId xmlns:a16="http://schemas.microsoft.com/office/drawing/2014/main" id="{BE6FF674-4816-082C-E9D5-E8B91E6832B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77427" y="1301715"/>
                <a:ext cx="731520" cy="487680"/>
              </a:xfrm>
              <a:prstGeom prst="rect">
                <a:avLst/>
              </a:prstGeom>
            </p:spPr>
          </p:pic>
        </p:grpSp>
        <p:cxnSp>
          <p:nvCxnSpPr>
            <p:cNvPr id="19" name="Straight Arrow Connector 18">
              <a:extLst>
                <a:ext uri="{FF2B5EF4-FFF2-40B4-BE49-F238E27FC236}">
                  <a16:creationId xmlns:a16="http://schemas.microsoft.com/office/drawing/2014/main" id="{766362F3-6D5E-1521-7032-2503E0317291}"/>
                </a:ext>
              </a:extLst>
            </p:cNvPr>
            <p:cNvCxnSpPr/>
            <p:nvPr/>
          </p:nvCxnSpPr>
          <p:spPr>
            <a:xfrm>
              <a:off x="3462609" y="1616526"/>
              <a:ext cx="128016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F530A5D-B837-CAFF-3B7B-C57CDA592DFD}"/>
                </a:ext>
              </a:extLst>
            </p:cNvPr>
            <p:cNvCxnSpPr>
              <a:cxnSpLocks/>
            </p:cNvCxnSpPr>
            <p:nvPr/>
          </p:nvCxnSpPr>
          <p:spPr>
            <a:xfrm>
              <a:off x="5801259" y="161652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BDCE967-17E5-2687-2C6E-1410E12103F5}"/>
                </a:ext>
              </a:extLst>
            </p:cNvPr>
            <p:cNvCxnSpPr/>
            <p:nvPr/>
          </p:nvCxnSpPr>
          <p:spPr>
            <a:xfrm>
              <a:off x="8496650" y="1616526"/>
              <a:ext cx="13716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002FF0-BDCD-F094-CE17-56AE206D9189}"/>
                </a:ext>
              </a:extLst>
            </p:cNvPr>
            <p:cNvCxnSpPr>
              <a:cxnSpLocks/>
            </p:cNvCxnSpPr>
            <p:nvPr/>
          </p:nvCxnSpPr>
          <p:spPr>
            <a:xfrm flipH="1">
              <a:off x="8395307" y="2461987"/>
              <a:ext cx="1853180" cy="101600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BAF80A-230A-C7A0-5C73-E2696D96C429}"/>
                </a:ext>
              </a:extLst>
            </p:cNvPr>
            <p:cNvCxnSpPr>
              <a:cxnSpLocks/>
            </p:cNvCxnSpPr>
            <p:nvPr/>
          </p:nvCxnSpPr>
          <p:spPr>
            <a:xfrm flipH="1">
              <a:off x="3525566" y="3541194"/>
              <a:ext cx="1210669" cy="73807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9D9DFF5-55FC-6B46-7CBB-8FE5F462CBB9}"/>
                </a:ext>
              </a:extLst>
            </p:cNvPr>
            <p:cNvCxnSpPr>
              <a:cxnSpLocks/>
            </p:cNvCxnSpPr>
            <p:nvPr/>
          </p:nvCxnSpPr>
          <p:spPr>
            <a:xfrm rot="16200000">
              <a:off x="5014078" y="2844166"/>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2DFC82-76E9-9BEB-16F2-4EF5F1773FB7}"/>
                </a:ext>
              </a:extLst>
            </p:cNvPr>
            <p:cNvCxnSpPr>
              <a:cxnSpLocks/>
            </p:cNvCxnSpPr>
            <p:nvPr/>
          </p:nvCxnSpPr>
          <p:spPr>
            <a:xfrm rot="5400000" flipV="1">
              <a:off x="7652412" y="2893153"/>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B1A37D1-F7E5-154E-2B81-78F71019E602}"/>
                </a:ext>
              </a:extLst>
            </p:cNvPr>
            <p:cNvCxnSpPr>
              <a:cxnSpLocks/>
            </p:cNvCxnSpPr>
            <p:nvPr/>
          </p:nvCxnSpPr>
          <p:spPr>
            <a:xfrm flipH="1">
              <a:off x="5801259" y="350387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D1F6395-BEF2-501E-AE82-90C0F23FD256}"/>
                </a:ext>
              </a:extLst>
            </p:cNvPr>
            <p:cNvCxnSpPr>
              <a:cxnSpLocks/>
            </p:cNvCxnSpPr>
            <p:nvPr/>
          </p:nvCxnSpPr>
          <p:spPr>
            <a:xfrm flipH="1">
              <a:off x="5245718" y="4469265"/>
              <a:ext cx="14114" cy="68652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0D30CC-58A4-0927-29F2-20D6BA408F64}"/>
                </a:ext>
              </a:extLst>
            </p:cNvPr>
            <p:cNvCxnSpPr>
              <a:cxnSpLocks/>
            </p:cNvCxnSpPr>
            <p:nvPr/>
          </p:nvCxnSpPr>
          <p:spPr>
            <a:xfrm>
              <a:off x="5761372" y="3820922"/>
              <a:ext cx="1312115" cy="1205403"/>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EAD6C516-23B7-C828-71E4-93C8DD05ED55}"/>
              </a:ext>
              <a:ext uri="{C183D7F6-B498-43B3-948B-1728B52AA6E4}">
                <adec:decorative xmlns:adec="http://schemas.microsoft.com/office/drawing/2017/decorative" val="1"/>
              </a:ext>
            </a:extLst>
          </p:cNvPr>
          <p:cNvGrpSpPr/>
          <p:nvPr/>
        </p:nvGrpSpPr>
        <p:grpSpPr>
          <a:xfrm>
            <a:off x="2594588" y="3915894"/>
            <a:ext cx="2141762" cy="1519225"/>
            <a:chOff x="2998010" y="3658862"/>
            <a:chExt cx="6108412" cy="1952797"/>
          </a:xfrm>
        </p:grpSpPr>
        <p:sp>
          <p:nvSpPr>
            <p:cNvPr id="56" name="chart orange highlight dark">
              <a:extLst>
                <a:ext uri="{FF2B5EF4-FFF2-40B4-BE49-F238E27FC236}">
                  <a16:creationId xmlns:a16="http://schemas.microsoft.com/office/drawing/2014/main" id="{8B927140-682D-38C8-33D9-BD2261CA2186}"/>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chart orange highlight">
              <a:extLst>
                <a:ext uri="{FF2B5EF4-FFF2-40B4-BE49-F238E27FC236}">
                  <a16:creationId xmlns:a16="http://schemas.microsoft.com/office/drawing/2014/main" id="{62C51B1A-560D-7961-F9ED-F74FE068330E}"/>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BE7E8334-75DD-A6D4-E121-3A840055ABA0}"/>
              </a:ext>
              <a:ext uri="{C183D7F6-B498-43B3-948B-1728B52AA6E4}">
                <adec:decorative xmlns:adec="http://schemas.microsoft.com/office/drawing/2017/decorative" val="1"/>
              </a:ext>
            </a:extLst>
          </p:cNvPr>
          <p:cNvGrpSpPr/>
          <p:nvPr/>
        </p:nvGrpSpPr>
        <p:grpSpPr>
          <a:xfrm>
            <a:off x="5097079" y="4917972"/>
            <a:ext cx="1542703" cy="1525256"/>
            <a:chOff x="2998010" y="3658862"/>
            <a:chExt cx="6108412" cy="1952797"/>
          </a:xfrm>
        </p:grpSpPr>
        <p:sp>
          <p:nvSpPr>
            <p:cNvPr id="59" name="chart orange highlight dark">
              <a:extLst>
                <a:ext uri="{FF2B5EF4-FFF2-40B4-BE49-F238E27FC236}">
                  <a16:creationId xmlns:a16="http://schemas.microsoft.com/office/drawing/2014/main" id="{EDAF5A78-E04B-47BB-5669-7F699E575DEB}"/>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chart orange highlight">
              <a:extLst>
                <a:ext uri="{FF2B5EF4-FFF2-40B4-BE49-F238E27FC236}">
                  <a16:creationId xmlns:a16="http://schemas.microsoft.com/office/drawing/2014/main" id="{59083657-CCAB-CB8D-596B-90E2CC39D4BF}"/>
                </a:ext>
                <a:ext uri="{C183D7F6-B498-43B3-948B-1728B52AA6E4}">
                  <adec:decorative xmlns:adec="http://schemas.microsoft.com/office/drawing/2017/decorative" val="1"/>
                </a:ext>
              </a:extLst>
            </p:cNvPr>
            <p:cNvSpPr/>
            <p:nvPr/>
          </p:nvSpPr>
          <p:spPr>
            <a:xfrm>
              <a:off x="2998010" y="3658862"/>
              <a:ext cx="6108412"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7A63057D-F689-55C3-DEA8-87EA0273DEEA}"/>
              </a:ext>
            </a:extLst>
          </p:cNvPr>
          <p:cNvSpPr txBox="1"/>
          <p:nvPr/>
        </p:nvSpPr>
        <p:spPr>
          <a:xfrm>
            <a:off x="10232757" y="5580110"/>
            <a:ext cx="1338880" cy="553998"/>
          </a:xfrm>
          <a:prstGeom prst="rect">
            <a:avLst/>
          </a:prstGeom>
          <a:noFill/>
        </p:spPr>
        <p:txBody>
          <a:bodyPr wrap="square">
            <a:spAutoFit/>
          </a:bodyPr>
          <a:lstStyle/>
          <a:p>
            <a:pPr algn="ctr">
              <a:lnSpc>
                <a:spcPts val="1820"/>
              </a:lnSpc>
            </a:pPr>
            <a:r>
              <a:rPr lang="en-US" sz="1700" dirty="0"/>
              <a:t>U.S. Commerce</a:t>
            </a:r>
          </a:p>
        </p:txBody>
      </p:sp>
      <p:pic>
        <p:nvPicPr>
          <p:cNvPr id="51" name="Picture 50" descr="A blue logo with arrows and a cube&#10;&#10;AI-generated content may be incorrect.">
            <a:extLst>
              <a:ext uri="{FF2B5EF4-FFF2-40B4-BE49-F238E27FC236}">
                <a16:creationId xmlns:a16="http://schemas.microsoft.com/office/drawing/2014/main" id="{2061F443-9699-3CD1-28CB-89C0FA51F5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9272" y="4780246"/>
            <a:ext cx="1085850" cy="685800"/>
          </a:xfrm>
          <a:prstGeom prst="rect">
            <a:avLst/>
          </a:prstGeom>
        </p:spPr>
      </p:pic>
      <p:sp>
        <p:nvSpPr>
          <p:cNvPr id="52" name="TextBox 51">
            <a:extLst>
              <a:ext uri="{FF2B5EF4-FFF2-40B4-BE49-F238E27FC236}">
                <a16:creationId xmlns:a16="http://schemas.microsoft.com/office/drawing/2014/main" id="{6B6E3891-4620-71E5-A0D0-4E4EFB01881E}"/>
              </a:ext>
            </a:extLst>
          </p:cNvPr>
          <p:cNvSpPr txBox="1"/>
          <p:nvPr/>
        </p:nvSpPr>
        <p:spPr>
          <a:xfrm>
            <a:off x="7785301" y="5784953"/>
            <a:ext cx="1466794" cy="323165"/>
          </a:xfrm>
          <a:prstGeom prst="rect">
            <a:avLst/>
          </a:prstGeom>
          <a:noFill/>
        </p:spPr>
        <p:txBody>
          <a:bodyPr wrap="square">
            <a:spAutoFit/>
          </a:bodyPr>
          <a:lstStyle/>
          <a:p>
            <a:pPr algn="ctr">
              <a:lnSpc>
                <a:spcPts val="1820"/>
              </a:lnSpc>
            </a:pPr>
            <a:r>
              <a:rPr lang="en-US" sz="1700" dirty="0"/>
              <a:t>May Proceed</a:t>
            </a:r>
          </a:p>
        </p:txBody>
      </p:sp>
      <p:pic>
        <p:nvPicPr>
          <p:cNvPr id="53" name="Picture 52" descr="A blue circle with a check mark and a blue circle with a check mark&#10;&#10;AI-generated content may be incorrect.">
            <a:extLst>
              <a:ext uri="{FF2B5EF4-FFF2-40B4-BE49-F238E27FC236}">
                <a16:creationId xmlns:a16="http://schemas.microsoft.com/office/drawing/2014/main" id="{32A1C708-0B7A-0B17-5E12-001AEB303D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98023" y="4977338"/>
            <a:ext cx="641350" cy="685800"/>
          </a:xfrm>
          <a:prstGeom prst="rect">
            <a:avLst/>
          </a:prstGeom>
        </p:spPr>
      </p:pic>
      <p:cxnSp>
        <p:nvCxnSpPr>
          <p:cNvPr id="54" name="Straight Arrow Connector 53">
            <a:extLst>
              <a:ext uri="{FF2B5EF4-FFF2-40B4-BE49-F238E27FC236}">
                <a16:creationId xmlns:a16="http://schemas.microsoft.com/office/drawing/2014/main" id="{4D03CD05-6A50-C7F1-76B2-A8B469B5ACAE}"/>
              </a:ext>
            </a:extLst>
          </p:cNvPr>
          <p:cNvCxnSpPr>
            <a:cxnSpLocks/>
          </p:cNvCxnSpPr>
          <p:nvPr/>
        </p:nvCxnSpPr>
        <p:spPr>
          <a:xfrm>
            <a:off x="9018020" y="5430739"/>
            <a:ext cx="1164426"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2DA9857-42BE-73AD-A5B3-20E8E144235D}"/>
              </a:ext>
            </a:extLst>
          </p:cNvPr>
          <p:cNvCxnSpPr>
            <a:cxnSpLocks/>
          </p:cNvCxnSpPr>
          <p:nvPr/>
        </p:nvCxnSpPr>
        <p:spPr>
          <a:xfrm>
            <a:off x="8503725" y="4481193"/>
            <a:ext cx="0" cy="380299"/>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2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B56859F-A69A-51DE-9C32-BA894AB7B7A0}"/>
              </a:ext>
            </a:extLst>
          </p:cNvPr>
          <p:cNvSpPr/>
          <p:nvPr/>
        </p:nvSpPr>
        <p:spPr>
          <a:xfrm>
            <a:off x="2150311" y="1583488"/>
            <a:ext cx="9463532" cy="1651083"/>
          </a:xfrm>
          <a:prstGeom prst="roundRect">
            <a:avLst/>
          </a:prstGeom>
          <a:gradFill flip="none" rotWithShape="1">
            <a:gsLst>
              <a:gs pos="0">
                <a:schemeClr val="accent1"/>
              </a:gs>
              <a:gs pos="50000">
                <a:schemeClr val="accent1">
                  <a:lumMod val="60000"/>
                  <a:lumOff val="40000"/>
                </a:schemeClr>
              </a:gs>
              <a:gs pos="99000">
                <a:srgbClr val="F7909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6B83EF-344A-B0F6-ADED-053CDAD8924D}"/>
              </a:ext>
            </a:extLst>
          </p:cNvPr>
          <p:cNvSpPr>
            <a:spLocks noGrp="1"/>
          </p:cNvSpPr>
          <p:nvPr>
            <p:ph type="title"/>
          </p:nvPr>
        </p:nvSpPr>
        <p:spPr/>
        <p:txBody>
          <a:bodyPr/>
          <a:lstStyle/>
          <a:p>
            <a:r>
              <a:rPr lang="en-US" dirty="0"/>
              <a:t>Import Alerts</a:t>
            </a:r>
          </a:p>
        </p:txBody>
      </p:sp>
      <p:sp>
        <p:nvSpPr>
          <p:cNvPr id="4" name="Slide Number Placeholder 3">
            <a:extLst>
              <a:ext uri="{FF2B5EF4-FFF2-40B4-BE49-F238E27FC236}">
                <a16:creationId xmlns:a16="http://schemas.microsoft.com/office/drawing/2014/main" id="{D0BF7DB8-B395-97D6-9EEB-AE2B98BEE99F}"/>
              </a:ext>
            </a:extLst>
          </p:cNvPr>
          <p:cNvSpPr>
            <a:spLocks noGrp="1"/>
          </p:cNvSpPr>
          <p:nvPr>
            <p:ph type="sldNum" sz="quarter" idx="4"/>
          </p:nvPr>
        </p:nvSpPr>
        <p:spPr/>
        <p:txBody>
          <a:bodyPr/>
          <a:lstStyle/>
          <a:p>
            <a:fld id="{9DAB3369-7666-44EB-AEA9-5FA9440DB40A}" type="slidenum">
              <a:rPr lang="en-US" smtClean="0"/>
              <a:pPr/>
              <a:t>17</a:t>
            </a:fld>
            <a:endParaRPr lang="en-US" dirty="0"/>
          </a:p>
        </p:txBody>
      </p:sp>
      <p:sp>
        <p:nvSpPr>
          <p:cNvPr id="11" name="Rounded Rectangle 10">
            <a:extLst>
              <a:ext uri="{FF2B5EF4-FFF2-40B4-BE49-F238E27FC236}">
                <a16:creationId xmlns:a16="http://schemas.microsoft.com/office/drawing/2014/main" id="{D60D9997-4E8D-6C11-31F3-D5FECFE0EAB1}"/>
              </a:ext>
            </a:extLst>
          </p:cNvPr>
          <p:cNvSpPr/>
          <p:nvPr/>
        </p:nvSpPr>
        <p:spPr>
          <a:xfrm>
            <a:off x="2150311" y="3284667"/>
            <a:ext cx="9463532" cy="1554480"/>
          </a:xfrm>
          <a:prstGeom prst="roundRect">
            <a:avLst/>
          </a:prstGeom>
          <a:gradFill flip="none" rotWithShape="1">
            <a:gsLst>
              <a:gs pos="0">
                <a:schemeClr val="accent5"/>
              </a:gs>
              <a:gs pos="50000">
                <a:schemeClr val="accent5">
                  <a:lumMod val="60000"/>
                  <a:lumOff val="40000"/>
                </a:schemeClr>
              </a:gs>
              <a:gs pos="100000">
                <a:schemeClr val="accent5">
                  <a:lumMod val="40000"/>
                  <a:lumOff val="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D249DEF8-050D-F04A-FD4A-8E6E36346F50}"/>
              </a:ext>
            </a:extLst>
          </p:cNvPr>
          <p:cNvSpPr/>
          <p:nvPr/>
        </p:nvSpPr>
        <p:spPr>
          <a:xfrm>
            <a:off x="2146848" y="4889242"/>
            <a:ext cx="9463532" cy="1554480"/>
          </a:xfrm>
          <a:prstGeom prst="roundRect">
            <a:avLst>
              <a:gd name="adj" fmla="val 11169"/>
            </a:avLst>
          </a:prstGeom>
          <a:gradFill flip="none" rotWithShape="1">
            <a:gsLst>
              <a:gs pos="0">
                <a:srgbClr val="66D606"/>
              </a:gs>
              <a:gs pos="50000">
                <a:srgbClr val="7BED17"/>
              </a:gs>
              <a:gs pos="100000">
                <a:srgbClr val="B4F279"/>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yellow and green light&#10;&#10;AI-generated content may be incorrect.">
            <a:extLst>
              <a:ext uri="{FF2B5EF4-FFF2-40B4-BE49-F238E27FC236}">
                <a16:creationId xmlns:a16="http://schemas.microsoft.com/office/drawing/2014/main" id="{D5F280BA-CFE5-EC27-3F77-AFE8A5F54721}"/>
              </a:ext>
            </a:extLst>
          </p:cNvPr>
          <p:cNvPicPr>
            <a:picLocks noChangeAspect="1"/>
          </p:cNvPicPr>
          <p:nvPr/>
        </p:nvPicPr>
        <p:blipFill>
          <a:blip r:embed="rId4" cstate="print">
            <a:extLst>
              <a:ext uri="{28A0092B-C50C-407E-A947-70E740481C1C}">
                <a14:useLocalDpi xmlns:a14="http://schemas.microsoft.com/office/drawing/2010/main" val="0"/>
              </a:ext>
            </a:extLst>
          </a:blip>
          <a:srcRect l="-717" b="11074"/>
          <a:stretch/>
        </p:blipFill>
        <p:spPr>
          <a:xfrm>
            <a:off x="550111" y="1257300"/>
            <a:ext cx="1783402" cy="5411724"/>
          </a:xfrm>
          <a:prstGeom prst="rect">
            <a:avLst/>
          </a:prstGeom>
        </p:spPr>
      </p:pic>
      <p:sp>
        <p:nvSpPr>
          <p:cNvPr id="8" name="Content Placeholder 2">
            <a:extLst>
              <a:ext uri="{FF2B5EF4-FFF2-40B4-BE49-F238E27FC236}">
                <a16:creationId xmlns:a16="http://schemas.microsoft.com/office/drawing/2014/main" id="{599E0DE6-3BA5-670F-AB20-BA896D1D76DF}"/>
              </a:ext>
            </a:extLst>
          </p:cNvPr>
          <p:cNvSpPr txBox="1">
            <a:spLocks/>
          </p:cNvSpPr>
          <p:nvPr/>
        </p:nvSpPr>
        <p:spPr>
          <a:xfrm>
            <a:off x="2538609" y="1882908"/>
            <a:ext cx="8882702" cy="1159838"/>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500"/>
              </a:spcBef>
              <a:buFont typeface="Arial" pitchFamily="34" charset="0"/>
              <a:buNone/>
            </a:pPr>
            <a:r>
              <a:rPr lang="en-US" sz="2200" b="1" dirty="0"/>
              <a:t>Red List</a:t>
            </a:r>
          </a:p>
          <a:p>
            <a:pPr marL="0" indent="0">
              <a:spcBef>
                <a:spcPts val="500"/>
              </a:spcBef>
              <a:buFont typeface="Arial" pitchFamily="34" charset="0"/>
              <a:buNone/>
            </a:pPr>
            <a:r>
              <a:rPr lang="en-US" sz="2200" dirty="0"/>
              <a:t>Firms, products are </a:t>
            </a:r>
            <a:r>
              <a:rPr lang="en-US" sz="2200" b="1" dirty="0"/>
              <a:t>subject to Detention Without Physical Examination </a:t>
            </a:r>
            <a:r>
              <a:rPr lang="en-US" sz="2200" dirty="0"/>
              <a:t>under an import alert.</a:t>
            </a:r>
          </a:p>
          <a:p>
            <a:pPr marL="0" indent="0">
              <a:spcBef>
                <a:spcPts val="500"/>
              </a:spcBef>
              <a:buFont typeface="Arial" pitchFamily="34" charset="0"/>
              <a:buNone/>
            </a:pPr>
            <a:endParaRPr lang="en-US" sz="2200" dirty="0"/>
          </a:p>
        </p:txBody>
      </p:sp>
      <p:sp>
        <p:nvSpPr>
          <p:cNvPr id="9" name="Content Placeholder 2">
            <a:extLst>
              <a:ext uri="{FF2B5EF4-FFF2-40B4-BE49-F238E27FC236}">
                <a16:creationId xmlns:a16="http://schemas.microsoft.com/office/drawing/2014/main" id="{812AC4A2-88EB-8164-AC6D-EE1CC37F7E2D}"/>
              </a:ext>
            </a:extLst>
          </p:cNvPr>
          <p:cNvSpPr txBox="1">
            <a:spLocks/>
          </p:cNvSpPr>
          <p:nvPr/>
        </p:nvSpPr>
        <p:spPr>
          <a:xfrm>
            <a:off x="2538609" y="5093768"/>
            <a:ext cx="8630734" cy="1161258"/>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500"/>
              </a:spcBef>
              <a:buFont typeface="Arial" pitchFamily="34" charset="0"/>
              <a:buNone/>
            </a:pPr>
            <a:r>
              <a:rPr lang="en-US" sz="2200" b="1" dirty="0"/>
              <a:t>Green List</a:t>
            </a:r>
            <a:endParaRPr lang="en-US" sz="2200" dirty="0"/>
          </a:p>
          <a:p>
            <a:pPr marL="0" indent="0">
              <a:spcBef>
                <a:spcPts val="500"/>
              </a:spcBef>
              <a:buFont typeface="Arial" pitchFamily="34" charset="0"/>
              <a:buNone/>
            </a:pPr>
            <a:r>
              <a:rPr lang="en-US" sz="2200" dirty="0"/>
              <a:t>Firms, products that have met criteria for </a:t>
            </a:r>
            <a:r>
              <a:rPr lang="en-US" sz="2200" b="1" dirty="0"/>
              <a:t>exemption from Detention Without Physical Examination </a:t>
            </a:r>
            <a:r>
              <a:rPr lang="en-US" sz="2200" dirty="0"/>
              <a:t>under an import alert.</a:t>
            </a:r>
          </a:p>
        </p:txBody>
      </p:sp>
      <p:sp>
        <p:nvSpPr>
          <p:cNvPr id="3" name="Content Placeholder 2">
            <a:extLst>
              <a:ext uri="{FF2B5EF4-FFF2-40B4-BE49-F238E27FC236}">
                <a16:creationId xmlns:a16="http://schemas.microsoft.com/office/drawing/2014/main" id="{4D35C798-CD0E-132E-3D6F-2D14023E1B37}"/>
              </a:ext>
            </a:extLst>
          </p:cNvPr>
          <p:cNvSpPr>
            <a:spLocks noGrp="1"/>
          </p:cNvSpPr>
          <p:nvPr>
            <p:ph sz="quarter" idx="13"/>
          </p:nvPr>
        </p:nvSpPr>
        <p:spPr>
          <a:xfrm>
            <a:off x="2538608" y="3301748"/>
            <a:ext cx="9075235" cy="1522197"/>
          </a:xfrm>
        </p:spPr>
        <p:txBody>
          <a:bodyPr vert="horz" lIns="91440" tIns="45720" rIns="91440" bIns="45720" rtlCol="0" anchor="t">
            <a:noAutofit/>
          </a:bodyPr>
          <a:lstStyle/>
          <a:p>
            <a:pPr marL="0" indent="0">
              <a:spcBef>
                <a:spcPts val="500"/>
              </a:spcBef>
              <a:buNone/>
            </a:pPr>
            <a:r>
              <a:rPr lang="en-US" sz="2200" b="1" dirty="0"/>
              <a:t>Yellow List</a:t>
            </a:r>
          </a:p>
          <a:p>
            <a:pPr marL="0" indent="0">
              <a:spcBef>
                <a:spcPts val="500"/>
              </a:spcBef>
              <a:buNone/>
            </a:pPr>
            <a:r>
              <a:rPr lang="en-US" sz="2200" dirty="0">
                <a:latin typeface="Arial"/>
                <a:cs typeface="Arial"/>
              </a:rPr>
              <a:t>Firms, products are </a:t>
            </a:r>
            <a:r>
              <a:rPr lang="en-US" sz="2200" b="1" dirty="0">
                <a:latin typeface="Arial"/>
                <a:cs typeface="Arial"/>
              </a:rPr>
              <a:t>subject to Detention Without Physical Examination </a:t>
            </a:r>
            <a:r>
              <a:rPr lang="en-US" sz="2200" dirty="0">
                <a:latin typeface="Arial"/>
                <a:cs typeface="Arial"/>
              </a:rPr>
              <a:t>under an import alert and require an intermediate level of surveillance such as demonstration of compliance.</a:t>
            </a:r>
          </a:p>
          <a:p>
            <a:pPr marL="0" indent="0">
              <a:spcBef>
                <a:spcPts val="500"/>
              </a:spcBef>
              <a:buNone/>
            </a:pPr>
            <a:endParaRPr lang="en-US" sz="2200" dirty="0"/>
          </a:p>
        </p:txBody>
      </p:sp>
      <p:sp>
        <p:nvSpPr>
          <p:cNvPr id="13" name="TextBox 12">
            <a:extLst>
              <a:ext uri="{FF2B5EF4-FFF2-40B4-BE49-F238E27FC236}">
                <a16:creationId xmlns:a16="http://schemas.microsoft.com/office/drawing/2014/main" id="{BADFCD08-E72C-6E76-BD9C-D7047B84403C}"/>
              </a:ext>
            </a:extLst>
          </p:cNvPr>
          <p:cNvSpPr txBox="1"/>
          <p:nvPr/>
        </p:nvSpPr>
        <p:spPr>
          <a:xfrm>
            <a:off x="7264985" y="6568102"/>
            <a:ext cx="6814158" cy="276999"/>
          </a:xfrm>
          <a:prstGeom prst="rect">
            <a:avLst/>
          </a:prstGeom>
          <a:noFill/>
        </p:spPr>
        <p:txBody>
          <a:bodyPr wrap="square">
            <a:spAutoFit/>
          </a:bodyPr>
          <a:lstStyle/>
          <a:p>
            <a:r>
              <a:rPr lang="en-US" sz="1200" dirty="0">
                <a:hlinkClick r:id="rId5"/>
              </a:rPr>
              <a:t>https://www.fda.gov/industry/actions-enforcement/import-alerts</a:t>
            </a:r>
            <a:endParaRPr lang="en-US" sz="1200" dirty="0"/>
          </a:p>
        </p:txBody>
      </p:sp>
      <p:sp>
        <p:nvSpPr>
          <p:cNvPr id="7" name="Rounded Rectangle 9">
            <a:extLst>
              <a:ext uri="{FF2B5EF4-FFF2-40B4-BE49-F238E27FC236}">
                <a16:creationId xmlns:a16="http://schemas.microsoft.com/office/drawing/2014/main" id="{30C7F8D9-3F0B-49E1-00D7-AFAE3191087A}"/>
              </a:ext>
            </a:extLst>
          </p:cNvPr>
          <p:cNvSpPr/>
          <p:nvPr/>
        </p:nvSpPr>
        <p:spPr>
          <a:xfrm>
            <a:off x="7102074" y="231825"/>
            <a:ext cx="4447580" cy="1323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spcAft>
                <a:spcPts val="1200"/>
              </a:spcAft>
              <a:buFont typeface="Arial" panose="020B0604020202020204" pitchFamily="34" charset="0"/>
              <a:buChar char="•"/>
            </a:pPr>
            <a:r>
              <a:rPr lang="en-US" altLang="en-US" sz="2000" dirty="0"/>
              <a:t>Country-wide Import Alerts</a:t>
            </a:r>
          </a:p>
          <a:p>
            <a:pPr marL="228600" indent="-228600">
              <a:spcAft>
                <a:spcPts val="1200"/>
              </a:spcAft>
              <a:buFont typeface="Arial" panose="020B0604020202020204" pitchFamily="34" charset="0"/>
              <a:buChar char="•"/>
            </a:pPr>
            <a:r>
              <a:rPr lang="en-US" altLang="en-US" sz="2000" dirty="0"/>
              <a:t>Firm-specific Import Alerts</a:t>
            </a:r>
          </a:p>
        </p:txBody>
      </p:sp>
    </p:spTree>
    <p:custDataLst>
      <p:tags r:id="rId1"/>
    </p:custDataLst>
    <p:extLst>
      <p:ext uri="{BB962C8B-B14F-4D97-AF65-F5344CB8AC3E}">
        <p14:creationId xmlns:p14="http://schemas.microsoft.com/office/powerpoint/2010/main" val="2555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6372-C999-4112-4620-83C25779615A}"/>
              </a:ext>
            </a:extLst>
          </p:cNvPr>
          <p:cNvSpPr>
            <a:spLocks noGrp="1"/>
          </p:cNvSpPr>
          <p:nvPr>
            <p:ph type="title"/>
          </p:nvPr>
        </p:nvSpPr>
        <p:spPr/>
        <p:txBody>
          <a:bodyPr/>
          <a:lstStyle/>
          <a:p>
            <a:r>
              <a:rPr lang="en-US" dirty="0"/>
              <a:t>Fishery and Seafood Import Alerts</a:t>
            </a:r>
          </a:p>
        </p:txBody>
      </p:sp>
      <p:sp>
        <p:nvSpPr>
          <p:cNvPr id="4" name="Slide Number Placeholder 3">
            <a:extLst>
              <a:ext uri="{FF2B5EF4-FFF2-40B4-BE49-F238E27FC236}">
                <a16:creationId xmlns:a16="http://schemas.microsoft.com/office/drawing/2014/main" id="{E7D085C8-298F-84A9-88B7-4211AF148B8A}"/>
              </a:ext>
            </a:extLst>
          </p:cNvPr>
          <p:cNvSpPr>
            <a:spLocks noGrp="1"/>
          </p:cNvSpPr>
          <p:nvPr>
            <p:ph type="sldNum" sz="quarter" idx="4"/>
          </p:nvPr>
        </p:nvSpPr>
        <p:spPr/>
        <p:txBody>
          <a:bodyPr/>
          <a:lstStyle/>
          <a:p>
            <a:fld id="{9DAB3369-7666-44EB-AEA9-5FA9440DB40A}" type="slidenum">
              <a:rPr lang="en-US" smtClean="0"/>
              <a:pPr/>
              <a:t>18</a:t>
            </a:fld>
            <a:endParaRPr lang="en-US" dirty="0"/>
          </a:p>
        </p:txBody>
      </p:sp>
      <p:pic>
        <p:nvPicPr>
          <p:cNvPr id="5" name="Content Placeholder 4" descr="Screenshot of Import Alerts for industry fishery/seafood products.">
            <a:extLst>
              <a:ext uri="{FF2B5EF4-FFF2-40B4-BE49-F238E27FC236}">
                <a16:creationId xmlns:a16="http://schemas.microsoft.com/office/drawing/2014/main" id="{DDF9211A-1E7B-8FD2-9959-A9CD517A62A8}"/>
              </a:ext>
            </a:extLst>
          </p:cNvPr>
          <p:cNvPicPr>
            <a:picLocks noGrp="1" noChangeAspect="1"/>
          </p:cNvPicPr>
          <p:nvPr>
            <p:ph sz="quarter" idx="13"/>
          </p:nvPr>
        </p:nvPicPr>
        <p:blipFill rotWithShape="1">
          <a:blip r:embed="rId4" cstate="hqprint">
            <a:extLst>
              <a:ext uri="{28A0092B-C50C-407E-A947-70E740481C1C}">
                <a14:useLocalDpi xmlns:a14="http://schemas.microsoft.com/office/drawing/2010/main"/>
              </a:ext>
            </a:extLst>
          </a:blip>
          <a:srcRect/>
          <a:stretch/>
        </p:blipFill>
        <p:spPr>
          <a:xfrm>
            <a:off x="2530599" y="1073901"/>
            <a:ext cx="7130803" cy="5189308"/>
          </a:xfrm>
          <a:custGeom>
            <a:avLst/>
            <a:gdLst>
              <a:gd name="connsiteX0" fmla="*/ 0 w 6644853"/>
              <a:gd name="connsiteY0" fmla="*/ 0 h 5203469"/>
              <a:gd name="connsiteX1" fmla="*/ 6644853 w 6644853"/>
              <a:gd name="connsiteY1" fmla="*/ 0 h 5203469"/>
              <a:gd name="connsiteX2" fmla="*/ 6644853 w 6644853"/>
              <a:gd name="connsiteY2" fmla="*/ 5203469 h 5203469"/>
              <a:gd name="connsiteX3" fmla="*/ 6488736 w 6644853"/>
              <a:gd name="connsiteY3" fmla="*/ 5120557 h 5203469"/>
              <a:gd name="connsiteX4" fmla="*/ 6332619 w 6644853"/>
              <a:gd name="connsiteY4" fmla="*/ 5203469 h 5203469"/>
              <a:gd name="connsiteX5" fmla="*/ 6187653 w 6644853"/>
              <a:gd name="connsiteY5" fmla="*/ 5120557 h 5203469"/>
              <a:gd name="connsiteX6" fmla="*/ 6031536 w 6644853"/>
              <a:gd name="connsiteY6" fmla="*/ 5203469 h 5203469"/>
              <a:gd name="connsiteX7" fmla="*/ 5875419 w 6644853"/>
              <a:gd name="connsiteY7" fmla="*/ 5120557 h 5203469"/>
              <a:gd name="connsiteX8" fmla="*/ 5730453 w 6644853"/>
              <a:gd name="connsiteY8" fmla="*/ 5203469 h 5203469"/>
              <a:gd name="connsiteX9" fmla="*/ 5574336 w 6644853"/>
              <a:gd name="connsiteY9" fmla="*/ 5120557 h 5203469"/>
              <a:gd name="connsiteX10" fmla="*/ 5418219 w 6644853"/>
              <a:gd name="connsiteY10" fmla="*/ 5203469 h 5203469"/>
              <a:gd name="connsiteX11" fmla="*/ 5273253 w 6644853"/>
              <a:gd name="connsiteY11" fmla="*/ 5120557 h 5203469"/>
              <a:gd name="connsiteX12" fmla="*/ 5117136 w 6644853"/>
              <a:gd name="connsiteY12" fmla="*/ 5203469 h 5203469"/>
              <a:gd name="connsiteX13" fmla="*/ 4961019 w 6644853"/>
              <a:gd name="connsiteY13" fmla="*/ 5120557 h 5203469"/>
              <a:gd name="connsiteX14" fmla="*/ 4816053 w 6644853"/>
              <a:gd name="connsiteY14" fmla="*/ 5203469 h 5203469"/>
              <a:gd name="connsiteX15" fmla="*/ 4659936 w 6644853"/>
              <a:gd name="connsiteY15" fmla="*/ 5120557 h 5203469"/>
              <a:gd name="connsiteX16" fmla="*/ 4503819 w 6644853"/>
              <a:gd name="connsiteY16" fmla="*/ 5203469 h 5203469"/>
              <a:gd name="connsiteX17" fmla="*/ 4358853 w 6644853"/>
              <a:gd name="connsiteY17" fmla="*/ 5120557 h 5203469"/>
              <a:gd name="connsiteX18" fmla="*/ 4202736 w 6644853"/>
              <a:gd name="connsiteY18" fmla="*/ 5203469 h 5203469"/>
              <a:gd name="connsiteX19" fmla="*/ 4046619 w 6644853"/>
              <a:gd name="connsiteY19" fmla="*/ 5120557 h 5203469"/>
              <a:gd name="connsiteX20" fmla="*/ 3901653 w 6644853"/>
              <a:gd name="connsiteY20" fmla="*/ 5203469 h 5203469"/>
              <a:gd name="connsiteX21" fmla="*/ 3745536 w 6644853"/>
              <a:gd name="connsiteY21" fmla="*/ 5120557 h 5203469"/>
              <a:gd name="connsiteX22" fmla="*/ 3589419 w 6644853"/>
              <a:gd name="connsiteY22" fmla="*/ 5203469 h 5203469"/>
              <a:gd name="connsiteX23" fmla="*/ 3444453 w 6644853"/>
              <a:gd name="connsiteY23" fmla="*/ 5120557 h 5203469"/>
              <a:gd name="connsiteX24" fmla="*/ 3288336 w 6644853"/>
              <a:gd name="connsiteY24" fmla="*/ 5203469 h 5203469"/>
              <a:gd name="connsiteX25" fmla="*/ 3132219 w 6644853"/>
              <a:gd name="connsiteY25" fmla="*/ 5120557 h 5203469"/>
              <a:gd name="connsiteX26" fmla="*/ 2987253 w 6644853"/>
              <a:gd name="connsiteY26" fmla="*/ 5203469 h 5203469"/>
              <a:gd name="connsiteX27" fmla="*/ 2831136 w 6644853"/>
              <a:gd name="connsiteY27" fmla="*/ 5120557 h 5203469"/>
              <a:gd name="connsiteX28" fmla="*/ 2675019 w 6644853"/>
              <a:gd name="connsiteY28" fmla="*/ 5203469 h 5203469"/>
              <a:gd name="connsiteX29" fmla="*/ 2530053 w 6644853"/>
              <a:gd name="connsiteY29" fmla="*/ 5120557 h 5203469"/>
              <a:gd name="connsiteX30" fmla="*/ 2373936 w 6644853"/>
              <a:gd name="connsiteY30" fmla="*/ 5203469 h 5203469"/>
              <a:gd name="connsiteX31" fmla="*/ 2217819 w 6644853"/>
              <a:gd name="connsiteY31" fmla="*/ 5120557 h 5203469"/>
              <a:gd name="connsiteX32" fmla="*/ 2072853 w 6644853"/>
              <a:gd name="connsiteY32" fmla="*/ 5203469 h 5203469"/>
              <a:gd name="connsiteX33" fmla="*/ 1916736 w 6644853"/>
              <a:gd name="connsiteY33" fmla="*/ 5120557 h 5203469"/>
              <a:gd name="connsiteX34" fmla="*/ 1760619 w 6644853"/>
              <a:gd name="connsiteY34" fmla="*/ 5203469 h 5203469"/>
              <a:gd name="connsiteX35" fmla="*/ 1615653 w 6644853"/>
              <a:gd name="connsiteY35" fmla="*/ 5120557 h 5203469"/>
              <a:gd name="connsiteX36" fmla="*/ 1459536 w 6644853"/>
              <a:gd name="connsiteY36" fmla="*/ 5203469 h 5203469"/>
              <a:gd name="connsiteX37" fmla="*/ 1303419 w 6644853"/>
              <a:gd name="connsiteY37" fmla="*/ 5120557 h 5203469"/>
              <a:gd name="connsiteX38" fmla="*/ 1158453 w 6644853"/>
              <a:gd name="connsiteY38" fmla="*/ 5203469 h 5203469"/>
              <a:gd name="connsiteX39" fmla="*/ 1002336 w 6644853"/>
              <a:gd name="connsiteY39" fmla="*/ 5120557 h 5203469"/>
              <a:gd name="connsiteX40" fmla="*/ 846219 w 6644853"/>
              <a:gd name="connsiteY40" fmla="*/ 5203469 h 5203469"/>
              <a:gd name="connsiteX41" fmla="*/ 701253 w 6644853"/>
              <a:gd name="connsiteY41" fmla="*/ 5120557 h 5203469"/>
              <a:gd name="connsiteX42" fmla="*/ 545136 w 6644853"/>
              <a:gd name="connsiteY42" fmla="*/ 5203469 h 5203469"/>
              <a:gd name="connsiteX43" fmla="*/ 389019 w 6644853"/>
              <a:gd name="connsiteY43" fmla="*/ 5120557 h 5203469"/>
              <a:gd name="connsiteX44" fmla="*/ 244053 w 6644853"/>
              <a:gd name="connsiteY44" fmla="*/ 5203469 h 5203469"/>
              <a:gd name="connsiteX45" fmla="*/ 76785 w 6644853"/>
              <a:gd name="connsiteY45" fmla="*/ 5120557 h 5203469"/>
              <a:gd name="connsiteX46" fmla="*/ 0 w 6644853"/>
              <a:gd name="connsiteY46" fmla="*/ 5168133 h 520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644853" h="5203469">
                <a:moveTo>
                  <a:pt x="0" y="0"/>
                </a:moveTo>
                <a:lnTo>
                  <a:pt x="6644853" y="0"/>
                </a:lnTo>
                <a:lnTo>
                  <a:pt x="6644853" y="5203469"/>
                </a:lnTo>
                <a:lnTo>
                  <a:pt x="6488736" y="5120557"/>
                </a:lnTo>
                <a:lnTo>
                  <a:pt x="6332619" y="5203469"/>
                </a:lnTo>
                <a:lnTo>
                  <a:pt x="6187653" y="5120557"/>
                </a:lnTo>
                <a:lnTo>
                  <a:pt x="6031536" y="5203469"/>
                </a:lnTo>
                <a:lnTo>
                  <a:pt x="5875419" y="5120557"/>
                </a:lnTo>
                <a:lnTo>
                  <a:pt x="5730453" y="5203469"/>
                </a:lnTo>
                <a:lnTo>
                  <a:pt x="5574336" y="5120557"/>
                </a:lnTo>
                <a:lnTo>
                  <a:pt x="5418219" y="5203469"/>
                </a:lnTo>
                <a:lnTo>
                  <a:pt x="5273253" y="5120557"/>
                </a:lnTo>
                <a:lnTo>
                  <a:pt x="5117136" y="5203469"/>
                </a:lnTo>
                <a:lnTo>
                  <a:pt x="4961019" y="5120557"/>
                </a:lnTo>
                <a:lnTo>
                  <a:pt x="4816053" y="5203469"/>
                </a:lnTo>
                <a:lnTo>
                  <a:pt x="4659936" y="5120557"/>
                </a:lnTo>
                <a:lnTo>
                  <a:pt x="4503819" y="5203469"/>
                </a:lnTo>
                <a:lnTo>
                  <a:pt x="4358853" y="5120557"/>
                </a:lnTo>
                <a:lnTo>
                  <a:pt x="4202736" y="5203469"/>
                </a:lnTo>
                <a:lnTo>
                  <a:pt x="4046619" y="5120557"/>
                </a:lnTo>
                <a:lnTo>
                  <a:pt x="3901653" y="5203469"/>
                </a:lnTo>
                <a:lnTo>
                  <a:pt x="3745536" y="5120557"/>
                </a:lnTo>
                <a:lnTo>
                  <a:pt x="3589419" y="5203469"/>
                </a:lnTo>
                <a:lnTo>
                  <a:pt x="3444453" y="5120557"/>
                </a:lnTo>
                <a:lnTo>
                  <a:pt x="3288336" y="5203469"/>
                </a:lnTo>
                <a:lnTo>
                  <a:pt x="3132219" y="5120557"/>
                </a:lnTo>
                <a:lnTo>
                  <a:pt x="2987253" y="5203469"/>
                </a:lnTo>
                <a:lnTo>
                  <a:pt x="2831136" y="5120557"/>
                </a:lnTo>
                <a:lnTo>
                  <a:pt x="2675019" y="5203469"/>
                </a:lnTo>
                <a:lnTo>
                  <a:pt x="2530053" y="5120557"/>
                </a:lnTo>
                <a:lnTo>
                  <a:pt x="2373936" y="5203469"/>
                </a:lnTo>
                <a:lnTo>
                  <a:pt x="2217819" y="5120557"/>
                </a:lnTo>
                <a:lnTo>
                  <a:pt x="2072853" y="5203469"/>
                </a:lnTo>
                <a:lnTo>
                  <a:pt x="1916736" y="5120557"/>
                </a:lnTo>
                <a:lnTo>
                  <a:pt x="1760619" y="5203469"/>
                </a:lnTo>
                <a:lnTo>
                  <a:pt x="1615653" y="5120557"/>
                </a:lnTo>
                <a:lnTo>
                  <a:pt x="1459536" y="5203469"/>
                </a:lnTo>
                <a:lnTo>
                  <a:pt x="1303419" y="5120557"/>
                </a:lnTo>
                <a:lnTo>
                  <a:pt x="1158453" y="5203469"/>
                </a:lnTo>
                <a:lnTo>
                  <a:pt x="1002336" y="5120557"/>
                </a:lnTo>
                <a:lnTo>
                  <a:pt x="846219" y="5203469"/>
                </a:lnTo>
                <a:lnTo>
                  <a:pt x="701253" y="5120557"/>
                </a:lnTo>
                <a:lnTo>
                  <a:pt x="545136" y="5203469"/>
                </a:lnTo>
                <a:lnTo>
                  <a:pt x="389019" y="5120557"/>
                </a:lnTo>
                <a:lnTo>
                  <a:pt x="244053" y="5203469"/>
                </a:lnTo>
                <a:lnTo>
                  <a:pt x="76785" y="5120557"/>
                </a:lnTo>
                <a:lnTo>
                  <a:pt x="0" y="5168133"/>
                </a:lnTo>
                <a:close/>
              </a:path>
            </a:pathLst>
          </a:custGeom>
          <a:effectLst>
            <a:outerShdw blurRad="63500" algn="ctr" rotWithShape="0">
              <a:prstClr val="black">
                <a:alpha val="40000"/>
              </a:prstClr>
            </a:outerShdw>
          </a:effectLst>
        </p:spPr>
      </p:pic>
      <p:sp>
        <p:nvSpPr>
          <p:cNvPr id="3" name="Content Placeholder 2">
            <a:extLst>
              <a:ext uri="{FF2B5EF4-FFF2-40B4-BE49-F238E27FC236}">
                <a16:creationId xmlns:a16="http://schemas.microsoft.com/office/drawing/2014/main" id="{5E9AB2C8-B2ED-E0AE-7917-3037DC4B31D6}"/>
              </a:ext>
            </a:extLst>
          </p:cNvPr>
          <p:cNvSpPr txBox="1">
            <a:spLocks/>
          </p:cNvSpPr>
          <p:nvPr/>
        </p:nvSpPr>
        <p:spPr>
          <a:xfrm>
            <a:off x="6096000" y="6519339"/>
            <a:ext cx="5421086" cy="21095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r">
              <a:buFont typeface="Arial" pitchFamily="34" charset="0"/>
              <a:buNone/>
            </a:pPr>
            <a:r>
              <a:rPr lang="en-US" sz="1600" dirty="0">
                <a:solidFill>
                  <a:srgbClr val="143E86"/>
                </a:solidFill>
              </a:rPr>
              <a:t>https://www.accessdata.fda.gov/cms_ia/industry_16.html </a:t>
            </a:r>
          </a:p>
        </p:txBody>
      </p:sp>
    </p:spTree>
    <p:custDataLst>
      <p:tags r:id="rId1"/>
    </p:custDataLst>
    <p:extLst>
      <p:ext uri="{BB962C8B-B14F-4D97-AF65-F5344CB8AC3E}">
        <p14:creationId xmlns:p14="http://schemas.microsoft.com/office/powerpoint/2010/main" val="395106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F175-22BE-F5C6-67C3-AB53AB381E36}"/>
              </a:ext>
            </a:extLst>
          </p:cNvPr>
          <p:cNvSpPr>
            <a:spLocks noGrp="1"/>
          </p:cNvSpPr>
          <p:nvPr>
            <p:ph type="title"/>
          </p:nvPr>
        </p:nvSpPr>
        <p:spPr/>
        <p:txBody>
          <a:bodyPr/>
          <a:lstStyle/>
          <a:p>
            <a:r>
              <a:rPr lang="en-US" dirty="0"/>
              <a:t>Release of Shipments/Removal from Import Alerts</a:t>
            </a:r>
          </a:p>
        </p:txBody>
      </p:sp>
      <p:sp>
        <p:nvSpPr>
          <p:cNvPr id="3" name="Content Placeholder 2">
            <a:extLst>
              <a:ext uri="{FF2B5EF4-FFF2-40B4-BE49-F238E27FC236}">
                <a16:creationId xmlns:a16="http://schemas.microsoft.com/office/drawing/2014/main" id="{ADFBF4EF-E531-2E94-EF16-1CB241C3D5C9}"/>
              </a:ext>
            </a:extLst>
          </p:cNvPr>
          <p:cNvSpPr>
            <a:spLocks noGrp="1"/>
          </p:cNvSpPr>
          <p:nvPr>
            <p:ph sz="quarter" idx="13"/>
          </p:nvPr>
        </p:nvSpPr>
        <p:spPr>
          <a:xfrm>
            <a:off x="841248" y="1838425"/>
            <a:ext cx="10515600" cy="4305300"/>
          </a:xfrm>
        </p:spPr>
        <p:txBody>
          <a:bodyPr/>
          <a:lstStyle/>
          <a:p>
            <a:pPr marL="0" indent="0">
              <a:spcBef>
                <a:spcPts val="0"/>
              </a:spcBef>
              <a:spcAft>
                <a:spcPts val="600"/>
              </a:spcAft>
              <a:buNone/>
            </a:pPr>
            <a:r>
              <a:rPr lang="en-US" dirty="0"/>
              <a:t>For specific product from individual manufacturer: </a:t>
            </a:r>
          </a:p>
          <a:p>
            <a:pPr marL="548640" lvl="1" indent="-274320">
              <a:spcBef>
                <a:spcPts val="0"/>
              </a:spcBef>
              <a:spcAft>
                <a:spcPts val="600"/>
              </a:spcAft>
              <a:buFont typeface="Courier New" panose="02070309020205020404" pitchFamily="49" charset="0"/>
              <a:buChar char="o"/>
            </a:pPr>
            <a:r>
              <a:rPr lang="en-US" dirty="0"/>
              <a:t>Submit a petition for removal that includes information related to five (5) consecutive non-violative shipments.</a:t>
            </a:r>
          </a:p>
          <a:p>
            <a:pPr marL="548640" lvl="1" indent="-274320">
              <a:spcBef>
                <a:spcPts val="0"/>
              </a:spcBef>
              <a:spcAft>
                <a:spcPts val="600"/>
              </a:spcAft>
              <a:buFont typeface="Courier New" panose="02070309020205020404" pitchFamily="49" charset="0"/>
              <a:buChar char="o"/>
            </a:pPr>
            <a:r>
              <a:rPr lang="en-US" dirty="0"/>
              <a:t>U.S. FDA may request additional information: root cause analysis, corrective actions, firm’s HACCP plan, and monitoring records.</a:t>
            </a:r>
            <a:endParaRPr lang="en-US" sz="3200" dirty="0"/>
          </a:p>
          <a:p>
            <a:pPr marL="548640" lvl="1" indent="-274320">
              <a:spcBef>
                <a:spcPts val="0"/>
              </a:spcBef>
              <a:spcAft>
                <a:spcPts val="600"/>
              </a:spcAft>
              <a:buFont typeface="Courier New" panose="02070309020205020404" pitchFamily="49" charset="0"/>
              <a:buChar char="o"/>
            </a:pPr>
            <a:r>
              <a:rPr lang="en-US" dirty="0"/>
              <a:t>U.S. FDA must be confident that the firm has resolved the conditions that gave rise to the violation and that future entries will be non-violative.</a:t>
            </a:r>
          </a:p>
        </p:txBody>
      </p:sp>
      <p:sp>
        <p:nvSpPr>
          <p:cNvPr id="4" name="Slide Number Placeholder 3">
            <a:extLst>
              <a:ext uri="{FF2B5EF4-FFF2-40B4-BE49-F238E27FC236}">
                <a16:creationId xmlns:a16="http://schemas.microsoft.com/office/drawing/2014/main" id="{D853FD65-734C-7FD8-DBA9-C69543FA5C4F}"/>
              </a:ext>
            </a:extLst>
          </p:cNvPr>
          <p:cNvSpPr>
            <a:spLocks noGrp="1"/>
          </p:cNvSpPr>
          <p:nvPr>
            <p:ph type="sldNum" sz="quarter" idx="4"/>
          </p:nvPr>
        </p:nvSpPr>
        <p:spPr/>
        <p:txBody>
          <a:bodyPr/>
          <a:lstStyle/>
          <a:p>
            <a:fld id="{9DAB3369-7666-44EB-AEA9-5FA9440DB40A}" type="slidenum">
              <a:rPr lang="en-US" smtClean="0"/>
              <a:pPr/>
              <a:t>19</a:t>
            </a:fld>
            <a:endParaRPr lang="en-US" dirty="0"/>
          </a:p>
        </p:txBody>
      </p:sp>
    </p:spTree>
    <p:custDataLst>
      <p:tags r:id="rId1"/>
    </p:custDataLst>
    <p:extLst>
      <p:ext uri="{BB962C8B-B14F-4D97-AF65-F5344CB8AC3E}">
        <p14:creationId xmlns:p14="http://schemas.microsoft.com/office/powerpoint/2010/main" val="72527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F629-F175-D766-CA61-052AFEBA6B02}"/>
              </a:ext>
            </a:extLst>
          </p:cNvPr>
          <p:cNvSpPr>
            <a:spLocks noGrp="1"/>
          </p:cNvSpPr>
          <p:nvPr>
            <p:ph type="title"/>
          </p:nvPr>
        </p:nvSpPr>
        <p:spPr/>
        <p:txBody>
          <a:bodyPr>
            <a:normAutofit/>
          </a:bodyPr>
          <a:lstStyle/>
          <a:p>
            <a:r>
              <a:rPr lang="en-US" dirty="0"/>
              <a:t>In this lesson…</a:t>
            </a:r>
            <a:r>
              <a:rPr lang="en-US"/>
              <a:t> </a:t>
            </a:r>
            <a:endParaRPr lang="en-US" dirty="0"/>
          </a:p>
        </p:txBody>
      </p:sp>
      <p:sp>
        <p:nvSpPr>
          <p:cNvPr id="4" name="Slide Number Placeholder 3">
            <a:extLst>
              <a:ext uri="{FF2B5EF4-FFF2-40B4-BE49-F238E27FC236}">
                <a16:creationId xmlns:a16="http://schemas.microsoft.com/office/drawing/2014/main" id="{9BEC1760-6B02-3D4A-CEDB-8F9E59CB7AB2}"/>
              </a:ext>
            </a:extLst>
          </p:cNvPr>
          <p:cNvSpPr>
            <a:spLocks noGrp="1"/>
          </p:cNvSpPr>
          <p:nvPr>
            <p:ph type="sldNum" sz="quarter" idx="4"/>
          </p:nvPr>
        </p:nvSpPr>
        <p:spPr/>
        <p:txBody>
          <a:bodyPr/>
          <a:lstStyle/>
          <a:p>
            <a:fld id="{9DAB3369-7666-44EB-AEA9-5FA9440DB40A}" type="slidenum">
              <a:rPr lang="en-US" smtClean="0"/>
              <a:pPr/>
              <a:t>2</a:t>
            </a:fld>
            <a:endParaRPr lang="en-US" dirty="0"/>
          </a:p>
        </p:txBody>
      </p:sp>
      <p:sp>
        <p:nvSpPr>
          <p:cNvPr id="19" name="TextBox 4">
            <a:extLst>
              <a:ext uri="{FF2B5EF4-FFF2-40B4-BE49-F238E27FC236}">
                <a16:creationId xmlns:a16="http://schemas.microsoft.com/office/drawing/2014/main" id="{51B03718-55AC-C2F8-01FA-14C0E8AB4D75}"/>
              </a:ext>
            </a:extLst>
          </p:cNvPr>
          <p:cNvSpPr txBox="1">
            <a:spLocks noChangeArrowheads="1"/>
          </p:cNvSpPr>
          <p:nvPr/>
        </p:nvSpPr>
        <p:spPr bwMode="auto">
          <a:xfrm>
            <a:off x="3660632" y="2337749"/>
            <a:ext cx="1210598" cy="82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ctr" defTabSz="685800" rtl="0" eaLnBrk="1" fontAlgn="auto" latinLnBrk="0" hangingPunct="1">
              <a:lnSpc>
                <a:spcPct val="100000"/>
              </a:lnSpc>
              <a:spcBef>
                <a:spcPct val="0"/>
              </a:spcBef>
              <a:spcAft>
                <a:spcPts val="0"/>
              </a:spcAft>
              <a:buClrTx/>
              <a:buSzTx/>
              <a:buFont typeface="Wingdings 2" pitchFamily="18" charset="2"/>
              <a:buNone/>
              <a:tabLst/>
              <a:defRPr/>
            </a:pPr>
            <a:r>
              <a:rPr kumimoji="0" lang="en-US" altLang="en-US" sz="240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mn-cs"/>
              </a:rPr>
              <a:t>Food </a:t>
            </a:r>
          </a:p>
          <a:p>
            <a:pPr marL="0" marR="0" lvl="0" indent="0" algn="ctr" defTabSz="685800" rtl="0" eaLnBrk="1" fontAlgn="auto" latinLnBrk="0" hangingPunct="1">
              <a:lnSpc>
                <a:spcPct val="100000"/>
              </a:lnSpc>
              <a:spcBef>
                <a:spcPct val="0"/>
              </a:spcBef>
              <a:spcAft>
                <a:spcPts val="0"/>
              </a:spcAft>
              <a:buClrTx/>
              <a:buSzTx/>
              <a:buFont typeface="Wingdings 2" pitchFamily="18" charset="2"/>
              <a:buNone/>
              <a:tabLst/>
              <a:defRPr/>
            </a:pPr>
            <a:r>
              <a:rPr kumimoji="0" lang="en-US" altLang="en-US" sz="240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mn-cs"/>
              </a:rPr>
              <a:t>Safety</a:t>
            </a:r>
          </a:p>
        </p:txBody>
      </p:sp>
      <p:sp>
        <p:nvSpPr>
          <p:cNvPr id="7" name="TextBox 6">
            <a:extLst>
              <a:ext uri="{FF2B5EF4-FFF2-40B4-BE49-F238E27FC236}">
                <a16:creationId xmlns:a16="http://schemas.microsoft.com/office/drawing/2014/main" id="{959E9045-7E15-ED5F-8AF0-077934770417}"/>
              </a:ext>
            </a:extLst>
          </p:cNvPr>
          <p:cNvSpPr txBox="1"/>
          <p:nvPr/>
        </p:nvSpPr>
        <p:spPr>
          <a:xfrm>
            <a:off x="1170432" y="1578639"/>
            <a:ext cx="8079232" cy="3139321"/>
          </a:xfrm>
          <a:prstGeom prst="rect">
            <a:avLst/>
          </a:prstGeom>
          <a:noFill/>
        </p:spPr>
        <p:txBody>
          <a:bodyPr wrap="square">
            <a:spAutoFit/>
          </a:bodyPr>
          <a:lstStyle/>
          <a:p>
            <a:pPr marL="514350" indent="-514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U.S. FDA Regulatory Authority</a:t>
            </a:r>
          </a:p>
          <a:p>
            <a:pPr marL="514350" indent="-514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Imported Seafood Safety Process</a:t>
            </a:r>
          </a:p>
          <a:p>
            <a:pPr marL="514350" indent="-514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Import Process</a:t>
            </a:r>
          </a:p>
          <a:p>
            <a:pPr marL="514350" indent="-514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Import Verification</a:t>
            </a:r>
          </a:p>
          <a:p>
            <a:pPr marL="514350" indent="-514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Food Facility Registration and Prior Notice</a:t>
            </a:r>
          </a:p>
          <a:p>
            <a:pPr marL="514350" indent="-514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Detention, Refusal, and Import Alert</a:t>
            </a:r>
          </a:p>
          <a:p>
            <a:pPr marL="514350" indent="-514350">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1591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221B-AE10-79AA-E1A2-134BD2913491}"/>
              </a:ext>
            </a:extLst>
          </p:cNvPr>
          <p:cNvSpPr>
            <a:spLocks noGrp="1"/>
          </p:cNvSpPr>
          <p:nvPr>
            <p:ph type="title"/>
          </p:nvPr>
        </p:nvSpPr>
        <p:spPr/>
        <p:txBody>
          <a:bodyPr/>
          <a:lstStyle/>
          <a:p>
            <a:r>
              <a:rPr lang="en-US" dirty="0"/>
              <a:t>U.S. FDA Data Dashboard—Home Page</a:t>
            </a:r>
          </a:p>
        </p:txBody>
      </p:sp>
      <p:sp>
        <p:nvSpPr>
          <p:cNvPr id="3" name="Content Placeholder 2">
            <a:extLst>
              <a:ext uri="{FF2B5EF4-FFF2-40B4-BE49-F238E27FC236}">
                <a16:creationId xmlns:a16="http://schemas.microsoft.com/office/drawing/2014/main" id="{1617CB6A-7710-13D2-95D7-A2ABFA492CAD}"/>
              </a:ext>
            </a:extLst>
          </p:cNvPr>
          <p:cNvSpPr>
            <a:spLocks noGrp="1"/>
          </p:cNvSpPr>
          <p:nvPr>
            <p:ph sz="quarter" idx="13"/>
          </p:nvPr>
        </p:nvSpPr>
        <p:spPr>
          <a:xfrm>
            <a:off x="5576780" y="6461582"/>
            <a:ext cx="5486400" cy="312917"/>
          </a:xfrm>
        </p:spPr>
        <p:txBody>
          <a:bodyPr>
            <a:noAutofit/>
          </a:bodyPr>
          <a:lstStyle/>
          <a:p>
            <a:pPr marL="0" indent="0" algn="r">
              <a:buNone/>
            </a:pPr>
            <a:r>
              <a:rPr lang="en-US" sz="2000" dirty="0">
                <a:solidFill>
                  <a:srgbClr val="143E86"/>
                </a:solidFill>
                <a:hlinkClick r:id="rId4">
                  <a:extLst>
                    <a:ext uri="{A12FA001-AC4F-418D-AE19-62706E023703}">
                      <ahyp:hlinkClr xmlns:ahyp="http://schemas.microsoft.com/office/drawing/2018/hyperlinkcolor" val="tx"/>
                    </a:ext>
                  </a:extLst>
                </a:hlinkClick>
              </a:rPr>
              <a:t>https://datadashboard.fda.gov/ora/index.htm</a:t>
            </a:r>
            <a:r>
              <a:rPr lang="en-US" sz="2000" dirty="0">
                <a:solidFill>
                  <a:srgbClr val="143E86"/>
                </a:solidFill>
              </a:rPr>
              <a:t> </a:t>
            </a:r>
          </a:p>
        </p:txBody>
      </p:sp>
      <p:sp>
        <p:nvSpPr>
          <p:cNvPr id="4" name="Slide Number Placeholder 3">
            <a:extLst>
              <a:ext uri="{FF2B5EF4-FFF2-40B4-BE49-F238E27FC236}">
                <a16:creationId xmlns:a16="http://schemas.microsoft.com/office/drawing/2014/main" id="{A4D0E729-98FB-DAE4-262A-F9533D204B77}"/>
              </a:ext>
            </a:extLst>
          </p:cNvPr>
          <p:cNvSpPr>
            <a:spLocks noGrp="1"/>
          </p:cNvSpPr>
          <p:nvPr>
            <p:ph type="sldNum" sz="quarter" idx="4"/>
          </p:nvPr>
        </p:nvSpPr>
        <p:spPr/>
        <p:txBody>
          <a:bodyPr/>
          <a:lstStyle/>
          <a:p>
            <a:fld id="{9DAB3369-7666-44EB-AEA9-5FA9440DB40A}" type="slidenum">
              <a:rPr lang="en-US" smtClean="0"/>
              <a:pPr/>
              <a:t>20</a:t>
            </a:fld>
            <a:endParaRPr lang="en-US" dirty="0"/>
          </a:p>
        </p:txBody>
      </p:sp>
      <p:pic>
        <p:nvPicPr>
          <p:cNvPr id="5" name="Picture 4" descr="Screenshot of FDA Data Dashboard home page.">
            <a:extLst>
              <a:ext uri="{FF2B5EF4-FFF2-40B4-BE49-F238E27FC236}">
                <a16:creationId xmlns:a16="http://schemas.microsoft.com/office/drawing/2014/main" id="{6517B43D-1C31-9A15-B829-5B7E051C17A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28820" y="970270"/>
            <a:ext cx="9934360" cy="5421066"/>
          </a:xfrm>
          <a:custGeom>
            <a:avLst/>
            <a:gdLst>
              <a:gd name="connsiteX0" fmla="*/ 0 w 9144000"/>
              <a:gd name="connsiteY0" fmla="*/ 0 h 4989775"/>
              <a:gd name="connsiteX1" fmla="*/ 9144000 w 9144000"/>
              <a:gd name="connsiteY1" fmla="*/ 0 h 4989775"/>
              <a:gd name="connsiteX2" fmla="*/ 9144000 w 9144000"/>
              <a:gd name="connsiteY2" fmla="*/ 4989775 h 4989775"/>
              <a:gd name="connsiteX3" fmla="*/ 8987883 w 9144000"/>
              <a:gd name="connsiteY3" fmla="*/ 4906863 h 4989775"/>
              <a:gd name="connsiteX4" fmla="*/ 8831766 w 9144000"/>
              <a:gd name="connsiteY4" fmla="*/ 4989775 h 4989775"/>
              <a:gd name="connsiteX5" fmla="*/ 8686800 w 9144000"/>
              <a:gd name="connsiteY5" fmla="*/ 4906863 h 4989775"/>
              <a:gd name="connsiteX6" fmla="*/ 8530683 w 9144000"/>
              <a:gd name="connsiteY6" fmla="*/ 4989775 h 4989775"/>
              <a:gd name="connsiteX7" fmla="*/ 8374566 w 9144000"/>
              <a:gd name="connsiteY7" fmla="*/ 4906863 h 4989775"/>
              <a:gd name="connsiteX8" fmla="*/ 8229600 w 9144000"/>
              <a:gd name="connsiteY8" fmla="*/ 4989775 h 4989775"/>
              <a:gd name="connsiteX9" fmla="*/ 8073483 w 9144000"/>
              <a:gd name="connsiteY9" fmla="*/ 4906863 h 4989775"/>
              <a:gd name="connsiteX10" fmla="*/ 7917366 w 9144000"/>
              <a:gd name="connsiteY10" fmla="*/ 4989775 h 4989775"/>
              <a:gd name="connsiteX11" fmla="*/ 7772400 w 9144000"/>
              <a:gd name="connsiteY11" fmla="*/ 4906863 h 4989775"/>
              <a:gd name="connsiteX12" fmla="*/ 7616283 w 9144000"/>
              <a:gd name="connsiteY12" fmla="*/ 4989775 h 4989775"/>
              <a:gd name="connsiteX13" fmla="*/ 7460166 w 9144000"/>
              <a:gd name="connsiteY13" fmla="*/ 4906863 h 4989775"/>
              <a:gd name="connsiteX14" fmla="*/ 7315200 w 9144000"/>
              <a:gd name="connsiteY14" fmla="*/ 4989775 h 4989775"/>
              <a:gd name="connsiteX15" fmla="*/ 7159083 w 9144000"/>
              <a:gd name="connsiteY15" fmla="*/ 4906863 h 4989775"/>
              <a:gd name="connsiteX16" fmla="*/ 7002966 w 9144000"/>
              <a:gd name="connsiteY16" fmla="*/ 4989775 h 4989775"/>
              <a:gd name="connsiteX17" fmla="*/ 6858000 w 9144000"/>
              <a:gd name="connsiteY17" fmla="*/ 4906863 h 4989775"/>
              <a:gd name="connsiteX18" fmla="*/ 6701883 w 9144000"/>
              <a:gd name="connsiteY18" fmla="*/ 4989775 h 4989775"/>
              <a:gd name="connsiteX19" fmla="*/ 6545766 w 9144000"/>
              <a:gd name="connsiteY19" fmla="*/ 4906863 h 4989775"/>
              <a:gd name="connsiteX20" fmla="*/ 6400800 w 9144000"/>
              <a:gd name="connsiteY20" fmla="*/ 4989775 h 4989775"/>
              <a:gd name="connsiteX21" fmla="*/ 6244683 w 9144000"/>
              <a:gd name="connsiteY21" fmla="*/ 4906863 h 4989775"/>
              <a:gd name="connsiteX22" fmla="*/ 6088566 w 9144000"/>
              <a:gd name="connsiteY22" fmla="*/ 4989775 h 4989775"/>
              <a:gd name="connsiteX23" fmla="*/ 5943600 w 9144000"/>
              <a:gd name="connsiteY23" fmla="*/ 4906863 h 4989775"/>
              <a:gd name="connsiteX24" fmla="*/ 5787483 w 9144000"/>
              <a:gd name="connsiteY24" fmla="*/ 4989775 h 4989775"/>
              <a:gd name="connsiteX25" fmla="*/ 5631366 w 9144000"/>
              <a:gd name="connsiteY25" fmla="*/ 4906863 h 4989775"/>
              <a:gd name="connsiteX26" fmla="*/ 5486400 w 9144000"/>
              <a:gd name="connsiteY26" fmla="*/ 4989775 h 4989775"/>
              <a:gd name="connsiteX27" fmla="*/ 5330283 w 9144000"/>
              <a:gd name="connsiteY27" fmla="*/ 4906863 h 4989775"/>
              <a:gd name="connsiteX28" fmla="*/ 5174166 w 9144000"/>
              <a:gd name="connsiteY28" fmla="*/ 4989775 h 4989775"/>
              <a:gd name="connsiteX29" fmla="*/ 5029200 w 9144000"/>
              <a:gd name="connsiteY29" fmla="*/ 4906863 h 4989775"/>
              <a:gd name="connsiteX30" fmla="*/ 4873083 w 9144000"/>
              <a:gd name="connsiteY30" fmla="*/ 4989775 h 4989775"/>
              <a:gd name="connsiteX31" fmla="*/ 4716966 w 9144000"/>
              <a:gd name="connsiteY31" fmla="*/ 4906863 h 4989775"/>
              <a:gd name="connsiteX32" fmla="*/ 4572000 w 9144000"/>
              <a:gd name="connsiteY32" fmla="*/ 4989775 h 4989775"/>
              <a:gd name="connsiteX33" fmla="*/ 4415883 w 9144000"/>
              <a:gd name="connsiteY33" fmla="*/ 4906863 h 4989775"/>
              <a:gd name="connsiteX34" fmla="*/ 4259766 w 9144000"/>
              <a:gd name="connsiteY34" fmla="*/ 4989775 h 4989775"/>
              <a:gd name="connsiteX35" fmla="*/ 4114800 w 9144000"/>
              <a:gd name="connsiteY35" fmla="*/ 4906863 h 4989775"/>
              <a:gd name="connsiteX36" fmla="*/ 3958683 w 9144000"/>
              <a:gd name="connsiteY36" fmla="*/ 4989775 h 4989775"/>
              <a:gd name="connsiteX37" fmla="*/ 3802566 w 9144000"/>
              <a:gd name="connsiteY37" fmla="*/ 4906863 h 4989775"/>
              <a:gd name="connsiteX38" fmla="*/ 3657600 w 9144000"/>
              <a:gd name="connsiteY38" fmla="*/ 4989775 h 4989775"/>
              <a:gd name="connsiteX39" fmla="*/ 3501483 w 9144000"/>
              <a:gd name="connsiteY39" fmla="*/ 4906863 h 4989775"/>
              <a:gd name="connsiteX40" fmla="*/ 3345366 w 9144000"/>
              <a:gd name="connsiteY40" fmla="*/ 4989775 h 4989775"/>
              <a:gd name="connsiteX41" fmla="*/ 3200400 w 9144000"/>
              <a:gd name="connsiteY41" fmla="*/ 4906863 h 4989775"/>
              <a:gd name="connsiteX42" fmla="*/ 3044283 w 9144000"/>
              <a:gd name="connsiteY42" fmla="*/ 4989775 h 4989775"/>
              <a:gd name="connsiteX43" fmla="*/ 2888166 w 9144000"/>
              <a:gd name="connsiteY43" fmla="*/ 4906863 h 4989775"/>
              <a:gd name="connsiteX44" fmla="*/ 2743200 w 9144000"/>
              <a:gd name="connsiteY44" fmla="*/ 4989775 h 4989775"/>
              <a:gd name="connsiteX45" fmla="*/ 2575932 w 9144000"/>
              <a:gd name="connsiteY45" fmla="*/ 4906863 h 4989775"/>
              <a:gd name="connsiteX46" fmla="*/ 2442117 w 9144000"/>
              <a:gd name="connsiteY46" fmla="*/ 4989775 h 4989775"/>
              <a:gd name="connsiteX47" fmla="*/ 2286000 w 9144000"/>
              <a:gd name="connsiteY47" fmla="*/ 4906863 h 4989775"/>
              <a:gd name="connsiteX48" fmla="*/ 2129883 w 9144000"/>
              <a:gd name="connsiteY48" fmla="*/ 4989775 h 4989775"/>
              <a:gd name="connsiteX49" fmla="*/ 1973766 w 9144000"/>
              <a:gd name="connsiteY49" fmla="*/ 4906863 h 4989775"/>
              <a:gd name="connsiteX50" fmla="*/ 1828800 w 9144000"/>
              <a:gd name="connsiteY50" fmla="*/ 4989775 h 4989775"/>
              <a:gd name="connsiteX51" fmla="*/ 1661532 w 9144000"/>
              <a:gd name="connsiteY51" fmla="*/ 4906863 h 4989775"/>
              <a:gd name="connsiteX52" fmla="*/ 1516566 w 9144000"/>
              <a:gd name="connsiteY52" fmla="*/ 4989775 h 4989775"/>
              <a:gd name="connsiteX53" fmla="*/ 1371600 w 9144000"/>
              <a:gd name="connsiteY53" fmla="*/ 4906863 h 4989775"/>
              <a:gd name="connsiteX54" fmla="*/ 1215483 w 9144000"/>
              <a:gd name="connsiteY54" fmla="*/ 4989775 h 4989775"/>
              <a:gd name="connsiteX55" fmla="*/ 1059366 w 9144000"/>
              <a:gd name="connsiteY55" fmla="*/ 4906863 h 4989775"/>
              <a:gd name="connsiteX56" fmla="*/ 914400 w 9144000"/>
              <a:gd name="connsiteY56" fmla="*/ 4989775 h 4989775"/>
              <a:gd name="connsiteX57" fmla="*/ 758283 w 9144000"/>
              <a:gd name="connsiteY57" fmla="*/ 4906863 h 4989775"/>
              <a:gd name="connsiteX58" fmla="*/ 602166 w 9144000"/>
              <a:gd name="connsiteY58" fmla="*/ 4989775 h 4989775"/>
              <a:gd name="connsiteX59" fmla="*/ 457200 w 9144000"/>
              <a:gd name="connsiteY59" fmla="*/ 4906863 h 4989775"/>
              <a:gd name="connsiteX60" fmla="*/ 301083 w 9144000"/>
              <a:gd name="connsiteY60" fmla="*/ 4989775 h 4989775"/>
              <a:gd name="connsiteX61" fmla="*/ 144966 w 9144000"/>
              <a:gd name="connsiteY61" fmla="*/ 4906863 h 4989775"/>
              <a:gd name="connsiteX62" fmla="*/ 0 w 9144000"/>
              <a:gd name="connsiteY62" fmla="*/ 4989775 h 49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44000" h="4989775">
                <a:moveTo>
                  <a:pt x="0" y="0"/>
                </a:moveTo>
                <a:lnTo>
                  <a:pt x="9144000" y="0"/>
                </a:lnTo>
                <a:lnTo>
                  <a:pt x="9144000" y="4989775"/>
                </a:lnTo>
                <a:lnTo>
                  <a:pt x="8987883" y="4906863"/>
                </a:lnTo>
                <a:lnTo>
                  <a:pt x="8831766" y="4989775"/>
                </a:lnTo>
                <a:lnTo>
                  <a:pt x="8686800" y="4906863"/>
                </a:lnTo>
                <a:lnTo>
                  <a:pt x="8530683" y="4989775"/>
                </a:lnTo>
                <a:lnTo>
                  <a:pt x="8374566" y="4906863"/>
                </a:lnTo>
                <a:lnTo>
                  <a:pt x="8229600" y="4989775"/>
                </a:lnTo>
                <a:lnTo>
                  <a:pt x="8073483" y="4906863"/>
                </a:lnTo>
                <a:lnTo>
                  <a:pt x="7917366" y="4989775"/>
                </a:lnTo>
                <a:lnTo>
                  <a:pt x="7772400" y="4906863"/>
                </a:lnTo>
                <a:lnTo>
                  <a:pt x="7616283" y="4989775"/>
                </a:lnTo>
                <a:lnTo>
                  <a:pt x="7460166" y="4906863"/>
                </a:lnTo>
                <a:lnTo>
                  <a:pt x="7315200" y="4989775"/>
                </a:lnTo>
                <a:lnTo>
                  <a:pt x="7159083" y="4906863"/>
                </a:lnTo>
                <a:lnTo>
                  <a:pt x="7002966" y="4989775"/>
                </a:lnTo>
                <a:lnTo>
                  <a:pt x="6858000" y="4906863"/>
                </a:lnTo>
                <a:lnTo>
                  <a:pt x="6701883" y="4989775"/>
                </a:lnTo>
                <a:lnTo>
                  <a:pt x="6545766" y="4906863"/>
                </a:lnTo>
                <a:lnTo>
                  <a:pt x="6400800" y="4989775"/>
                </a:lnTo>
                <a:lnTo>
                  <a:pt x="6244683" y="4906863"/>
                </a:lnTo>
                <a:lnTo>
                  <a:pt x="6088566" y="4989775"/>
                </a:lnTo>
                <a:lnTo>
                  <a:pt x="5943600" y="4906863"/>
                </a:lnTo>
                <a:lnTo>
                  <a:pt x="5787483" y="4989775"/>
                </a:lnTo>
                <a:lnTo>
                  <a:pt x="5631366" y="4906863"/>
                </a:lnTo>
                <a:lnTo>
                  <a:pt x="5486400" y="4989775"/>
                </a:lnTo>
                <a:lnTo>
                  <a:pt x="5330283" y="4906863"/>
                </a:lnTo>
                <a:lnTo>
                  <a:pt x="5174166" y="4989775"/>
                </a:lnTo>
                <a:lnTo>
                  <a:pt x="5029200" y="4906863"/>
                </a:lnTo>
                <a:lnTo>
                  <a:pt x="4873083" y="4989775"/>
                </a:lnTo>
                <a:lnTo>
                  <a:pt x="4716966" y="4906863"/>
                </a:lnTo>
                <a:lnTo>
                  <a:pt x="4572000" y="4989775"/>
                </a:lnTo>
                <a:lnTo>
                  <a:pt x="4415883" y="4906863"/>
                </a:lnTo>
                <a:lnTo>
                  <a:pt x="4259766" y="4989775"/>
                </a:lnTo>
                <a:lnTo>
                  <a:pt x="4114800" y="4906863"/>
                </a:lnTo>
                <a:lnTo>
                  <a:pt x="3958683" y="4989775"/>
                </a:lnTo>
                <a:lnTo>
                  <a:pt x="3802566" y="4906863"/>
                </a:lnTo>
                <a:lnTo>
                  <a:pt x="3657600" y="4989775"/>
                </a:lnTo>
                <a:lnTo>
                  <a:pt x="3501483" y="4906863"/>
                </a:lnTo>
                <a:lnTo>
                  <a:pt x="3345366" y="4989775"/>
                </a:lnTo>
                <a:lnTo>
                  <a:pt x="3200400" y="4906863"/>
                </a:lnTo>
                <a:lnTo>
                  <a:pt x="3044283" y="4989775"/>
                </a:lnTo>
                <a:lnTo>
                  <a:pt x="2888166" y="4906863"/>
                </a:lnTo>
                <a:lnTo>
                  <a:pt x="2743200" y="4989775"/>
                </a:lnTo>
                <a:lnTo>
                  <a:pt x="2575932" y="4906863"/>
                </a:lnTo>
                <a:lnTo>
                  <a:pt x="2442117" y="4989775"/>
                </a:lnTo>
                <a:lnTo>
                  <a:pt x="2286000" y="4906863"/>
                </a:lnTo>
                <a:lnTo>
                  <a:pt x="2129883" y="4989775"/>
                </a:lnTo>
                <a:lnTo>
                  <a:pt x="1973766" y="4906863"/>
                </a:lnTo>
                <a:lnTo>
                  <a:pt x="1828800" y="4989775"/>
                </a:lnTo>
                <a:lnTo>
                  <a:pt x="1661532" y="4906863"/>
                </a:lnTo>
                <a:lnTo>
                  <a:pt x="1516566" y="4989775"/>
                </a:lnTo>
                <a:lnTo>
                  <a:pt x="1371600" y="4906863"/>
                </a:lnTo>
                <a:lnTo>
                  <a:pt x="1215483" y="4989775"/>
                </a:lnTo>
                <a:lnTo>
                  <a:pt x="1059366" y="4906863"/>
                </a:lnTo>
                <a:lnTo>
                  <a:pt x="914400" y="4989775"/>
                </a:lnTo>
                <a:lnTo>
                  <a:pt x="758283" y="4906863"/>
                </a:lnTo>
                <a:lnTo>
                  <a:pt x="602166" y="4989775"/>
                </a:lnTo>
                <a:lnTo>
                  <a:pt x="457200" y="4906863"/>
                </a:lnTo>
                <a:lnTo>
                  <a:pt x="301083" y="4989775"/>
                </a:lnTo>
                <a:lnTo>
                  <a:pt x="144966" y="4906863"/>
                </a:lnTo>
                <a:lnTo>
                  <a:pt x="0" y="4989775"/>
                </a:lnTo>
                <a:close/>
              </a:path>
            </a:pathLst>
          </a:custGeom>
          <a:effectLst>
            <a:outerShdw blurRad="63500" algn="ctr" rotWithShape="0">
              <a:prstClr val="black">
                <a:alpha val="40000"/>
              </a:prstClr>
            </a:outerShdw>
          </a:effectLst>
        </p:spPr>
      </p:pic>
    </p:spTree>
    <p:custDataLst>
      <p:tags r:id="rId1"/>
    </p:custDataLst>
    <p:extLst>
      <p:ext uri="{BB962C8B-B14F-4D97-AF65-F5344CB8AC3E}">
        <p14:creationId xmlns:p14="http://schemas.microsoft.com/office/powerpoint/2010/main" val="1194098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F8C30-991B-0D3E-A75D-84C6AA44C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82A58-7A91-0B82-80C6-174D2BD49B68}"/>
              </a:ext>
            </a:extLst>
          </p:cNvPr>
          <p:cNvSpPr>
            <a:spLocks noGrp="1"/>
          </p:cNvSpPr>
          <p:nvPr>
            <p:ph type="title"/>
          </p:nvPr>
        </p:nvSpPr>
        <p:spPr/>
        <p:txBody>
          <a:bodyPr/>
          <a:lstStyle/>
          <a:p>
            <a:r>
              <a:rPr lang="en-US" dirty="0"/>
              <a:t>U.S. FDA Data Dashboard—Imports Summary</a:t>
            </a:r>
          </a:p>
        </p:txBody>
      </p:sp>
      <p:sp>
        <p:nvSpPr>
          <p:cNvPr id="4" name="Slide Number Placeholder 3">
            <a:extLst>
              <a:ext uri="{FF2B5EF4-FFF2-40B4-BE49-F238E27FC236}">
                <a16:creationId xmlns:a16="http://schemas.microsoft.com/office/drawing/2014/main" id="{C3A2E184-7CCF-8095-8C83-4D8A8B37E9F5}"/>
              </a:ext>
            </a:extLst>
          </p:cNvPr>
          <p:cNvSpPr>
            <a:spLocks noGrp="1"/>
          </p:cNvSpPr>
          <p:nvPr>
            <p:ph type="sldNum" sz="quarter" idx="4"/>
          </p:nvPr>
        </p:nvSpPr>
        <p:spPr/>
        <p:txBody>
          <a:bodyPr/>
          <a:lstStyle/>
          <a:p>
            <a:fld id="{9DAB3369-7666-44EB-AEA9-5FA9440DB40A}" type="slidenum">
              <a:rPr lang="en-US" smtClean="0"/>
              <a:pPr/>
              <a:t>21</a:t>
            </a:fld>
            <a:endParaRPr lang="en-US" dirty="0"/>
          </a:p>
        </p:txBody>
      </p:sp>
      <p:pic>
        <p:nvPicPr>
          <p:cNvPr id="5" name="Picture 4">
            <a:extLst>
              <a:ext uri="{FF2B5EF4-FFF2-40B4-BE49-F238E27FC236}">
                <a16:creationId xmlns:a16="http://schemas.microsoft.com/office/drawing/2014/main" id="{5D9D9968-709F-5CC2-4AB5-BF320E9E3A1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a:stretch/>
        </p:blipFill>
        <p:spPr>
          <a:xfrm>
            <a:off x="1958871" y="970270"/>
            <a:ext cx="8274258" cy="5421066"/>
          </a:xfrm>
          <a:custGeom>
            <a:avLst/>
            <a:gdLst>
              <a:gd name="connsiteX0" fmla="*/ 0 w 9144000"/>
              <a:gd name="connsiteY0" fmla="*/ 0 h 4989775"/>
              <a:gd name="connsiteX1" fmla="*/ 9144000 w 9144000"/>
              <a:gd name="connsiteY1" fmla="*/ 0 h 4989775"/>
              <a:gd name="connsiteX2" fmla="*/ 9144000 w 9144000"/>
              <a:gd name="connsiteY2" fmla="*/ 4989775 h 4989775"/>
              <a:gd name="connsiteX3" fmla="*/ 8987883 w 9144000"/>
              <a:gd name="connsiteY3" fmla="*/ 4906863 h 4989775"/>
              <a:gd name="connsiteX4" fmla="*/ 8831766 w 9144000"/>
              <a:gd name="connsiteY4" fmla="*/ 4989775 h 4989775"/>
              <a:gd name="connsiteX5" fmla="*/ 8686800 w 9144000"/>
              <a:gd name="connsiteY5" fmla="*/ 4906863 h 4989775"/>
              <a:gd name="connsiteX6" fmla="*/ 8530683 w 9144000"/>
              <a:gd name="connsiteY6" fmla="*/ 4989775 h 4989775"/>
              <a:gd name="connsiteX7" fmla="*/ 8374566 w 9144000"/>
              <a:gd name="connsiteY7" fmla="*/ 4906863 h 4989775"/>
              <a:gd name="connsiteX8" fmla="*/ 8229600 w 9144000"/>
              <a:gd name="connsiteY8" fmla="*/ 4989775 h 4989775"/>
              <a:gd name="connsiteX9" fmla="*/ 8073483 w 9144000"/>
              <a:gd name="connsiteY9" fmla="*/ 4906863 h 4989775"/>
              <a:gd name="connsiteX10" fmla="*/ 7917366 w 9144000"/>
              <a:gd name="connsiteY10" fmla="*/ 4989775 h 4989775"/>
              <a:gd name="connsiteX11" fmla="*/ 7772400 w 9144000"/>
              <a:gd name="connsiteY11" fmla="*/ 4906863 h 4989775"/>
              <a:gd name="connsiteX12" fmla="*/ 7616283 w 9144000"/>
              <a:gd name="connsiteY12" fmla="*/ 4989775 h 4989775"/>
              <a:gd name="connsiteX13" fmla="*/ 7460166 w 9144000"/>
              <a:gd name="connsiteY13" fmla="*/ 4906863 h 4989775"/>
              <a:gd name="connsiteX14" fmla="*/ 7315200 w 9144000"/>
              <a:gd name="connsiteY14" fmla="*/ 4989775 h 4989775"/>
              <a:gd name="connsiteX15" fmla="*/ 7159083 w 9144000"/>
              <a:gd name="connsiteY15" fmla="*/ 4906863 h 4989775"/>
              <a:gd name="connsiteX16" fmla="*/ 7002966 w 9144000"/>
              <a:gd name="connsiteY16" fmla="*/ 4989775 h 4989775"/>
              <a:gd name="connsiteX17" fmla="*/ 6858000 w 9144000"/>
              <a:gd name="connsiteY17" fmla="*/ 4906863 h 4989775"/>
              <a:gd name="connsiteX18" fmla="*/ 6701883 w 9144000"/>
              <a:gd name="connsiteY18" fmla="*/ 4989775 h 4989775"/>
              <a:gd name="connsiteX19" fmla="*/ 6545766 w 9144000"/>
              <a:gd name="connsiteY19" fmla="*/ 4906863 h 4989775"/>
              <a:gd name="connsiteX20" fmla="*/ 6400800 w 9144000"/>
              <a:gd name="connsiteY20" fmla="*/ 4989775 h 4989775"/>
              <a:gd name="connsiteX21" fmla="*/ 6244683 w 9144000"/>
              <a:gd name="connsiteY21" fmla="*/ 4906863 h 4989775"/>
              <a:gd name="connsiteX22" fmla="*/ 6088566 w 9144000"/>
              <a:gd name="connsiteY22" fmla="*/ 4989775 h 4989775"/>
              <a:gd name="connsiteX23" fmla="*/ 5943600 w 9144000"/>
              <a:gd name="connsiteY23" fmla="*/ 4906863 h 4989775"/>
              <a:gd name="connsiteX24" fmla="*/ 5787483 w 9144000"/>
              <a:gd name="connsiteY24" fmla="*/ 4989775 h 4989775"/>
              <a:gd name="connsiteX25" fmla="*/ 5631366 w 9144000"/>
              <a:gd name="connsiteY25" fmla="*/ 4906863 h 4989775"/>
              <a:gd name="connsiteX26" fmla="*/ 5486400 w 9144000"/>
              <a:gd name="connsiteY26" fmla="*/ 4989775 h 4989775"/>
              <a:gd name="connsiteX27" fmla="*/ 5330283 w 9144000"/>
              <a:gd name="connsiteY27" fmla="*/ 4906863 h 4989775"/>
              <a:gd name="connsiteX28" fmla="*/ 5174166 w 9144000"/>
              <a:gd name="connsiteY28" fmla="*/ 4989775 h 4989775"/>
              <a:gd name="connsiteX29" fmla="*/ 5029200 w 9144000"/>
              <a:gd name="connsiteY29" fmla="*/ 4906863 h 4989775"/>
              <a:gd name="connsiteX30" fmla="*/ 4873083 w 9144000"/>
              <a:gd name="connsiteY30" fmla="*/ 4989775 h 4989775"/>
              <a:gd name="connsiteX31" fmla="*/ 4716966 w 9144000"/>
              <a:gd name="connsiteY31" fmla="*/ 4906863 h 4989775"/>
              <a:gd name="connsiteX32" fmla="*/ 4572000 w 9144000"/>
              <a:gd name="connsiteY32" fmla="*/ 4989775 h 4989775"/>
              <a:gd name="connsiteX33" fmla="*/ 4415883 w 9144000"/>
              <a:gd name="connsiteY33" fmla="*/ 4906863 h 4989775"/>
              <a:gd name="connsiteX34" fmla="*/ 4259766 w 9144000"/>
              <a:gd name="connsiteY34" fmla="*/ 4989775 h 4989775"/>
              <a:gd name="connsiteX35" fmla="*/ 4114800 w 9144000"/>
              <a:gd name="connsiteY35" fmla="*/ 4906863 h 4989775"/>
              <a:gd name="connsiteX36" fmla="*/ 3958683 w 9144000"/>
              <a:gd name="connsiteY36" fmla="*/ 4989775 h 4989775"/>
              <a:gd name="connsiteX37" fmla="*/ 3802566 w 9144000"/>
              <a:gd name="connsiteY37" fmla="*/ 4906863 h 4989775"/>
              <a:gd name="connsiteX38" fmla="*/ 3657600 w 9144000"/>
              <a:gd name="connsiteY38" fmla="*/ 4989775 h 4989775"/>
              <a:gd name="connsiteX39" fmla="*/ 3501483 w 9144000"/>
              <a:gd name="connsiteY39" fmla="*/ 4906863 h 4989775"/>
              <a:gd name="connsiteX40" fmla="*/ 3345366 w 9144000"/>
              <a:gd name="connsiteY40" fmla="*/ 4989775 h 4989775"/>
              <a:gd name="connsiteX41" fmla="*/ 3200400 w 9144000"/>
              <a:gd name="connsiteY41" fmla="*/ 4906863 h 4989775"/>
              <a:gd name="connsiteX42" fmla="*/ 3044283 w 9144000"/>
              <a:gd name="connsiteY42" fmla="*/ 4989775 h 4989775"/>
              <a:gd name="connsiteX43" fmla="*/ 2888166 w 9144000"/>
              <a:gd name="connsiteY43" fmla="*/ 4906863 h 4989775"/>
              <a:gd name="connsiteX44" fmla="*/ 2743200 w 9144000"/>
              <a:gd name="connsiteY44" fmla="*/ 4989775 h 4989775"/>
              <a:gd name="connsiteX45" fmla="*/ 2575932 w 9144000"/>
              <a:gd name="connsiteY45" fmla="*/ 4906863 h 4989775"/>
              <a:gd name="connsiteX46" fmla="*/ 2442117 w 9144000"/>
              <a:gd name="connsiteY46" fmla="*/ 4989775 h 4989775"/>
              <a:gd name="connsiteX47" fmla="*/ 2286000 w 9144000"/>
              <a:gd name="connsiteY47" fmla="*/ 4906863 h 4989775"/>
              <a:gd name="connsiteX48" fmla="*/ 2129883 w 9144000"/>
              <a:gd name="connsiteY48" fmla="*/ 4989775 h 4989775"/>
              <a:gd name="connsiteX49" fmla="*/ 1973766 w 9144000"/>
              <a:gd name="connsiteY49" fmla="*/ 4906863 h 4989775"/>
              <a:gd name="connsiteX50" fmla="*/ 1828800 w 9144000"/>
              <a:gd name="connsiteY50" fmla="*/ 4989775 h 4989775"/>
              <a:gd name="connsiteX51" fmla="*/ 1661532 w 9144000"/>
              <a:gd name="connsiteY51" fmla="*/ 4906863 h 4989775"/>
              <a:gd name="connsiteX52" fmla="*/ 1516566 w 9144000"/>
              <a:gd name="connsiteY52" fmla="*/ 4989775 h 4989775"/>
              <a:gd name="connsiteX53" fmla="*/ 1371600 w 9144000"/>
              <a:gd name="connsiteY53" fmla="*/ 4906863 h 4989775"/>
              <a:gd name="connsiteX54" fmla="*/ 1215483 w 9144000"/>
              <a:gd name="connsiteY54" fmla="*/ 4989775 h 4989775"/>
              <a:gd name="connsiteX55" fmla="*/ 1059366 w 9144000"/>
              <a:gd name="connsiteY55" fmla="*/ 4906863 h 4989775"/>
              <a:gd name="connsiteX56" fmla="*/ 914400 w 9144000"/>
              <a:gd name="connsiteY56" fmla="*/ 4989775 h 4989775"/>
              <a:gd name="connsiteX57" fmla="*/ 758283 w 9144000"/>
              <a:gd name="connsiteY57" fmla="*/ 4906863 h 4989775"/>
              <a:gd name="connsiteX58" fmla="*/ 602166 w 9144000"/>
              <a:gd name="connsiteY58" fmla="*/ 4989775 h 4989775"/>
              <a:gd name="connsiteX59" fmla="*/ 457200 w 9144000"/>
              <a:gd name="connsiteY59" fmla="*/ 4906863 h 4989775"/>
              <a:gd name="connsiteX60" fmla="*/ 301083 w 9144000"/>
              <a:gd name="connsiteY60" fmla="*/ 4989775 h 4989775"/>
              <a:gd name="connsiteX61" fmla="*/ 144966 w 9144000"/>
              <a:gd name="connsiteY61" fmla="*/ 4906863 h 4989775"/>
              <a:gd name="connsiteX62" fmla="*/ 0 w 9144000"/>
              <a:gd name="connsiteY62" fmla="*/ 4989775 h 49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44000" h="4989775">
                <a:moveTo>
                  <a:pt x="0" y="0"/>
                </a:moveTo>
                <a:lnTo>
                  <a:pt x="9144000" y="0"/>
                </a:lnTo>
                <a:lnTo>
                  <a:pt x="9144000" y="4989775"/>
                </a:lnTo>
                <a:lnTo>
                  <a:pt x="8987883" y="4906863"/>
                </a:lnTo>
                <a:lnTo>
                  <a:pt x="8831766" y="4989775"/>
                </a:lnTo>
                <a:lnTo>
                  <a:pt x="8686800" y="4906863"/>
                </a:lnTo>
                <a:lnTo>
                  <a:pt x="8530683" y="4989775"/>
                </a:lnTo>
                <a:lnTo>
                  <a:pt x="8374566" y="4906863"/>
                </a:lnTo>
                <a:lnTo>
                  <a:pt x="8229600" y="4989775"/>
                </a:lnTo>
                <a:lnTo>
                  <a:pt x="8073483" y="4906863"/>
                </a:lnTo>
                <a:lnTo>
                  <a:pt x="7917366" y="4989775"/>
                </a:lnTo>
                <a:lnTo>
                  <a:pt x="7772400" y="4906863"/>
                </a:lnTo>
                <a:lnTo>
                  <a:pt x="7616283" y="4989775"/>
                </a:lnTo>
                <a:lnTo>
                  <a:pt x="7460166" y="4906863"/>
                </a:lnTo>
                <a:lnTo>
                  <a:pt x="7315200" y="4989775"/>
                </a:lnTo>
                <a:lnTo>
                  <a:pt x="7159083" y="4906863"/>
                </a:lnTo>
                <a:lnTo>
                  <a:pt x="7002966" y="4989775"/>
                </a:lnTo>
                <a:lnTo>
                  <a:pt x="6858000" y="4906863"/>
                </a:lnTo>
                <a:lnTo>
                  <a:pt x="6701883" y="4989775"/>
                </a:lnTo>
                <a:lnTo>
                  <a:pt x="6545766" y="4906863"/>
                </a:lnTo>
                <a:lnTo>
                  <a:pt x="6400800" y="4989775"/>
                </a:lnTo>
                <a:lnTo>
                  <a:pt x="6244683" y="4906863"/>
                </a:lnTo>
                <a:lnTo>
                  <a:pt x="6088566" y="4989775"/>
                </a:lnTo>
                <a:lnTo>
                  <a:pt x="5943600" y="4906863"/>
                </a:lnTo>
                <a:lnTo>
                  <a:pt x="5787483" y="4989775"/>
                </a:lnTo>
                <a:lnTo>
                  <a:pt x="5631366" y="4906863"/>
                </a:lnTo>
                <a:lnTo>
                  <a:pt x="5486400" y="4989775"/>
                </a:lnTo>
                <a:lnTo>
                  <a:pt x="5330283" y="4906863"/>
                </a:lnTo>
                <a:lnTo>
                  <a:pt x="5174166" y="4989775"/>
                </a:lnTo>
                <a:lnTo>
                  <a:pt x="5029200" y="4906863"/>
                </a:lnTo>
                <a:lnTo>
                  <a:pt x="4873083" y="4989775"/>
                </a:lnTo>
                <a:lnTo>
                  <a:pt x="4716966" y="4906863"/>
                </a:lnTo>
                <a:lnTo>
                  <a:pt x="4572000" y="4989775"/>
                </a:lnTo>
                <a:lnTo>
                  <a:pt x="4415883" y="4906863"/>
                </a:lnTo>
                <a:lnTo>
                  <a:pt x="4259766" y="4989775"/>
                </a:lnTo>
                <a:lnTo>
                  <a:pt x="4114800" y="4906863"/>
                </a:lnTo>
                <a:lnTo>
                  <a:pt x="3958683" y="4989775"/>
                </a:lnTo>
                <a:lnTo>
                  <a:pt x="3802566" y="4906863"/>
                </a:lnTo>
                <a:lnTo>
                  <a:pt x="3657600" y="4989775"/>
                </a:lnTo>
                <a:lnTo>
                  <a:pt x="3501483" y="4906863"/>
                </a:lnTo>
                <a:lnTo>
                  <a:pt x="3345366" y="4989775"/>
                </a:lnTo>
                <a:lnTo>
                  <a:pt x="3200400" y="4906863"/>
                </a:lnTo>
                <a:lnTo>
                  <a:pt x="3044283" y="4989775"/>
                </a:lnTo>
                <a:lnTo>
                  <a:pt x="2888166" y="4906863"/>
                </a:lnTo>
                <a:lnTo>
                  <a:pt x="2743200" y="4989775"/>
                </a:lnTo>
                <a:lnTo>
                  <a:pt x="2575932" y="4906863"/>
                </a:lnTo>
                <a:lnTo>
                  <a:pt x="2442117" y="4989775"/>
                </a:lnTo>
                <a:lnTo>
                  <a:pt x="2286000" y="4906863"/>
                </a:lnTo>
                <a:lnTo>
                  <a:pt x="2129883" y="4989775"/>
                </a:lnTo>
                <a:lnTo>
                  <a:pt x="1973766" y="4906863"/>
                </a:lnTo>
                <a:lnTo>
                  <a:pt x="1828800" y="4989775"/>
                </a:lnTo>
                <a:lnTo>
                  <a:pt x="1661532" y="4906863"/>
                </a:lnTo>
                <a:lnTo>
                  <a:pt x="1516566" y="4989775"/>
                </a:lnTo>
                <a:lnTo>
                  <a:pt x="1371600" y="4906863"/>
                </a:lnTo>
                <a:lnTo>
                  <a:pt x="1215483" y="4989775"/>
                </a:lnTo>
                <a:lnTo>
                  <a:pt x="1059366" y="4906863"/>
                </a:lnTo>
                <a:lnTo>
                  <a:pt x="914400" y="4989775"/>
                </a:lnTo>
                <a:lnTo>
                  <a:pt x="758283" y="4906863"/>
                </a:lnTo>
                <a:lnTo>
                  <a:pt x="602166" y="4989775"/>
                </a:lnTo>
                <a:lnTo>
                  <a:pt x="457200" y="4906863"/>
                </a:lnTo>
                <a:lnTo>
                  <a:pt x="301083" y="4989775"/>
                </a:lnTo>
                <a:lnTo>
                  <a:pt x="144966" y="4906863"/>
                </a:lnTo>
                <a:lnTo>
                  <a:pt x="0" y="4989775"/>
                </a:lnTo>
                <a:close/>
              </a:path>
            </a:pathLst>
          </a:custGeom>
          <a:effectLst>
            <a:outerShdw blurRad="63500" algn="ctr" rotWithShape="0">
              <a:prstClr val="black">
                <a:alpha val="40000"/>
              </a:prstClr>
            </a:outerShdw>
          </a:effectLst>
        </p:spPr>
      </p:pic>
      <p:sp>
        <p:nvSpPr>
          <p:cNvPr id="8" name="Content Placeholder 2">
            <a:extLst>
              <a:ext uri="{FF2B5EF4-FFF2-40B4-BE49-F238E27FC236}">
                <a16:creationId xmlns:a16="http://schemas.microsoft.com/office/drawing/2014/main" id="{ED36447F-3D50-CCD7-4283-F17F027B4070}"/>
              </a:ext>
            </a:extLst>
          </p:cNvPr>
          <p:cNvSpPr txBox="1">
            <a:spLocks/>
          </p:cNvSpPr>
          <p:nvPr/>
        </p:nvSpPr>
        <p:spPr>
          <a:xfrm>
            <a:off x="4746729" y="6461582"/>
            <a:ext cx="5486400" cy="312917"/>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r">
              <a:buFont typeface="Arial" pitchFamily="34" charset="0"/>
              <a:buNone/>
            </a:pPr>
            <a:r>
              <a:rPr lang="en-US" sz="2000" dirty="0">
                <a:solidFill>
                  <a:srgbClr val="143E86"/>
                </a:solidFill>
                <a:hlinkClick r:id="rId6">
                  <a:extLst>
                    <a:ext uri="{A12FA001-AC4F-418D-AE19-62706E023703}">
                      <ahyp:hlinkClr xmlns:ahyp="http://schemas.microsoft.com/office/drawing/2018/hyperlinkcolor" val="tx"/>
                    </a:ext>
                  </a:extLst>
                </a:hlinkClick>
              </a:rPr>
              <a:t>https://datadashboard.fda.gov/ora/index.htm</a:t>
            </a:r>
            <a:r>
              <a:rPr lang="en-US" sz="2000" dirty="0">
                <a:solidFill>
                  <a:srgbClr val="143E86"/>
                </a:solidFill>
              </a:rPr>
              <a:t> </a:t>
            </a:r>
          </a:p>
        </p:txBody>
      </p:sp>
    </p:spTree>
    <p:custDataLst>
      <p:tags r:id="rId1"/>
    </p:custDataLst>
    <p:extLst>
      <p:ext uri="{BB962C8B-B14F-4D97-AF65-F5344CB8AC3E}">
        <p14:creationId xmlns:p14="http://schemas.microsoft.com/office/powerpoint/2010/main" val="382952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2E9B-FAF1-E599-8E26-25FFC7D96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07C4E-C8B4-B937-F459-F43F094AB5F4}"/>
              </a:ext>
            </a:extLst>
          </p:cNvPr>
          <p:cNvSpPr>
            <a:spLocks noGrp="1"/>
          </p:cNvSpPr>
          <p:nvPr>
            <p:ph type="title"/>
          </p:nvPr>
        </p:nvSpPr>
        <p:spPr/>
        <p:txBody>
          <a:bodyPr/>
          <a:lstStyle/>
          <a:p>
            <a:r>
              <a:rPr lang="en-US" dirty="0"/>
              <a:t>U.S. FDA Data Dashboard—Refusals</a:t>
            </a:r>
          </a:p>
        </p:txBody>
      </p:sp>
      <p:sp>
        <p:nvSpPr>
          <p:cNvPr id="4" name="Slide Number Placeholder 3">
            <a:extLst>
              <a:ext uri="{FF2B5EF4-FFF2-40B4-BE49-F238E27FC236}">
                <a16:creationId xmlns:a16="http://schemas.microsoft.com/office/drawing/2014/main" id="{D677A6DB-A2B4-0F47-8191-2217BC10F31B}"/>
              </a:ext>
            </a:extLst>
          </p:cNvPr>
          <p:cNvSpPr>
            <a:spLocks noGrp="1"/>
          </p:cNvSpPr>
          <p:nvPr>
            <p:ph type="sldNum" sz="quarter" idx="4"/>
          </p:nvPr>
        </p:nvSpPr>
        <p:spPr/>
        <p:txBody>
          <a:bodyPr/>
          <a:lstStyle/>
          <a:p>
            <a:fld id="{9DAB3369-7666-44EB-AEA9-5FA9440DB40A}" type="slidenum">
              <a:rPr lang="en-US" smtClean="0"/>
              <a:pPr/>
              <a:t>22</a:t>
            </a:fld>
            <a:endParaRPr lang="en-US" dirty="0"/>
          </a:p>
        </p:txBody>
      </p:sp>
      <p:sp>
        <p:nvSpPr>
          <p:cNvPr id="8" name="Content Placeholder 2">
            <a:extLst>
              <a:ext uri="{FF2B5EF4-FFF2-40B4-BE49-F238E27FC236}">
                <a16:creationId xmlns:a16="http://schemas.microsoft.com/office/drawing/2014/main" id="{A1788D7E-A376-DC76-77A4-264B9A398F3F}"/>
              </a:ext>
            </a:extLst>
          </p:cNvPr>
          <p:cNvSpPr txBox="1">
            <a:spLocks/>
          </p:cNvSpPr>
          <p:nvPr/>
        </p:nvSpPr>
        <p:spPr>
          <a:xfrm>
            <a:off x="4746729" y="6461582"/>
            <a:ext cx="5486400" cy="312917"/>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r">
              <a:buFont typeface="Arial" pitchFamily="34" charset="0"/>
              <a:buNone/>
            </a:pPr>
            <a:r>
              <a:rPr lang="en-US" sz="2000" dirty="0">
                <a:solidFill>
                  <a:srgbClr val="143E86"/>
                </a:solidFill>
                <a:hlinkClick r:id="rId4">
                  <a:extLst>
                    <a:ext uri="{A12FA001-AC4F-418D-AE19-62706E023703}">
                      <ahyp:hlinkClr xmlns:ahyp="http://schemas.microsoft.com/office/drawing/2018/hyperlinkcolor" val="tx"/>
                    </a:ext>
                  </a:extLst>
                </a:hlinkClick>
              </a:rPr>
              <a:t>https://datadashboard.fda.gov/ora/index.htm</a:t>
            </a:r>
            <a:r>
              <a:rPr lang="en-US" sz="2000" dirty="0">
                <a:solidFill>
                  <a:srgbClr val="143E86"/>
                </a:solidFill>
              </a:rPr>
              <a:t> </a:t>
            </a:r>
          </a:p>
        </p:txBody>
      </p:sp>
      <p:pic>
        <p:nvPicPr>
          <p:cNvPr id="6" name="Picture 5">
            <a:extLst>
              <a:ext uri="{FF2B5EF4-FFF2-40B4-BE49-F238E27FC236}">
                <a16:creationId xmlns:a16="http://schemas.microsoft.com/office/drawing/2014/main" id="{A4A67C3F-D4DD-0153-5D3B-E06362A62043}"/>
              </a:ext>
            </a:extLst>
          </p:cNvPr>
          <p:cNvPicPr>
            <a:picLocks noChangeAspect="1"/>
          </p:cNvPicPr>
          <p:nvPr/>
        </p:nvPicPr>
        <p:blipFill rotWithShape="1">
          <a:blip r:embed="rId5"/>
          <a:srcRect t="3177" b="1"/>
          <a:stretch/>
        </p:blipFill>
        <p:spPr>
          <a:xfrm>
            <a:off x="1850539" y="1104901"/>
            <a:ext cx="7899265" cy="5251205"/>
          </a:xfrm>
          <a:custGeom>
            <a:avLst/>
            <a:gdLst>
              <a:gd name="connsiteX0" fmla="*/ 0 w 9144000"/>
              <a:gd name="connsiteY0" fmla="*/ 0 h 4989775"/>
              <a:gd name="connsiteX1" fmla="*/ 9144000 w 9144000"/>
              <a:gd name="connsiteY1" fmla="*/ 0 h 4989775"/>
              <a:gd name="connsiteX2" fmla="*/ 9144000 w 9144000"/>
              <a:gd name="connsiteY2" fmla="*/ 4989775 h 4989775"/>
              <a:gd name="connsiteX3" fmla="*/ 8987883 w 9144000"/>
              <a:gd name="connsiteY3" fmla="*/ 4906863 h 4989775"/>
              <a:gd name="connsiteX4" fmla="*/ 8831766 w 9144000"/>
              <a:gd name="connsiteY4" fmla="*/ 4989775 h 4989775"/>
              <a:gd name="connsiteX5" fmla="*/ 8686800 w 9144000"/>
              <a:gd name="connsiteY5" fmla="*/ 4906863 h 4989775"/>
              <a:gd name="connsiteX6" fmla="*/ 8530683 w 9144000"/>
              <a:gd name="connsiteY6" fmla="*/ 4989775 h 4989775"/>
              <a:gd name="connsiteX7" fmla="*/ 8374566 w 9144000"/>
              <a:gd name="connsiteY7" fmla="*/ 4906863 h 4989775"/>
              <a:gd name="connsiteX8" fmla="*/ 8229600 w 9144000"/>
              <a:gd name="connsiteY8" fmla="*/ 4989775 h 4989775"/>
              <a:gd name="connsiteX9" fmla="*/ 8073483 w 9144000"/>
              <a:gd name="connsiteY9" fmla="*/ 4906863 h 4989775"/>
              <a:gd name="connsiteX10" fmla="*/ 7917366 w 9144000"/>
              <a:gd name="connsiteY10" fmla="*/ 4989775 h 4989775"/>
              <a:gd name="connsiteX11" fmla="*/ 7772400 w 9144000"/>
              <a:gd name="connsiteY11" fmla="*/ 4906863 h 4989775"/>
              <a:gd name="connsiteX12" fmla="*/ 7616283 w 9144000"/>
              <a:gd name="connsiteY12" fmla="*/ 4989775 h 4989775"/>
              <a:gd name="connsiteX13" fmla="*/ 7460166 w 9144000"/>
              <a:gd name="connsiteY13" fmla="*/ 4906863 h 4989775"/>
              <a:gd name="connsiteX14" fmla="*/ 7315200 w 9144000"/>
              <a:gd name="connsiteY14" fmla="*/ 4989775 h 4989775"/>
              <a:gd name="connsiteX15" fmla="*/ 7159083 w 9144000"/>
              <a:gd name="connsiteY15" fmla="*/ 4906863 h 4989775"/>
              <a:gd name="connsiteX16" fmla="*/ 7002966 w 9144000"/>
              <a:gd name="connsiteY16" fmla="*/ 4989775 h 4989775"/>
              <a:gd name="connsiteX17" fmla="*/ 6858000 w 9144000"/>
              <a:gd name="connsiteY17" fmla="*/ 4906863 h 4989775"/>
              <a:gd name="connsiteX18" fmla="*/ 6701883 w 9144000"/>
              <a:gd name="connsiteY18" fmla="*/ 4989775 h 4989775"/>
              <a:gd name="connsiteX19" fmla="*/ 6545766 w 9144000"/>
              <a:gd name="connsiteY19" fmla="*/ 4906863 h 4989775"/>
              <a:gd name="connsiteX20" fmla="*/ 6400800 w 9144000"/>
              <a:gd name="connsiteY20" fmla="*/ 4989775 h 4989775"/>
              <a:gd name="connsiteX21" fmla="*/ 6244683 w 9144000"/>
              <a:gd name="connsiteY21" fmla="*/ 4906863 h 4989775"/>
              <a:gd name="connsiteX22" fmla="*/ 6088566 w 9144000"/>
              <a:gd name="connsiteY22" fmla="*/ 4989775 h 4989775"/>
              <a:gd name="connsiteX23" fmla="*/ 5943600 w 9144000"/>
              <a:gd name="connsiteY23" fmla="*/ 4906863 h 4989775"/>
              <a:gd name="connsiteX24" fmla="*/ 5787483 w 9144000"/>
              <a:gd name="connsiteY24" fmla="*/ 4989775 h 4989775"/>
              <a:gd name="connsiteX25" fmla="*/ 5631366 w 9144000"/>
              <a:gd name="connsiteY25" fmla="*/ 4906863 h 4989775"/>
              <a:gd name="connsiteX26" fmla="*/ 5486400 w 9144000"/>
              <a:gd name="connsiteY26" fmla="*/ 4989775 h 4989775"/>
              <a:gd name="connsiteX27" fmla="*/ 5330283 w 9144000"/>
              <a:gd name="connsiteY27" fmla="*/ 4906863 h 4989775"/>
              <a:gd name="connsiteX28" fmla="*/ 5174166 w 9144000"/>
              <a:gd name="connsiteY28" fmla="*/ 4989775 h 4989775"/>
              <a:gd name="connsiteX29" fmla="*/ 5029200 w 9144000"/>
              <a:gd name="connsiteY29" fmla="*/ 4906863 h 4989775"/>
              <a:gd name="connsiteX30" fmla="*/ 4873083 w 9144000"/>
              <a:gd name="connsiteY30" fmla="*/ 4989775 h 4989775"/>
              <a:gd name="connsiteX31" fmla="*/ 4716966 w 9144000"/>
              <a:gd name="connsiteY31" fmla="*/ 4906863 h 4989775"/>
              <a:gd name="connsiteX32" fmla="*/ 4572000 w 9144000"/>
              <a:gd name="connsiteY32" fmla="*/ 4989775 h 4989775"/>
              <a:gd name="connsiteX33" fmla="*/ 4415883 w 9144000"/>
              <a:gd name="connsiteY33" fmla="*/ 4906863 h 4989775"/>
              <a:gd name="connsiteX34" fmla="*/ 4259766 w 9144000"/>
              <a:gd name="connsiteY34" fmla="*/ 4989775 h 4989775"/>
              <a:gd name="connsiteX35" fmla="*/ 4114800 w 9144000"/>
              <a:gd name="connsiteY35" fmla="*/ 4906863 h 4989775"/>
              <a:gd name="connsiteX36" fmla="*/ 3958683 w 9144000"/>
              <a:gd name="connsiteY36" fmla="*/ 4989775 h 4989775"/>
              <a:gd name="connsiteX37" fmla="*/ 3802566 w 9144000"/>
              <a:gd name="connsiteY37" fmla="*/ 4906863 h 4989775"/>
              <a:gd name="connsiteX38" fmla="*/ 3657600 w 9144000"/>
              <a:gd name="connsiteY38" fmla="*/ 4989775 h 4989775"/>
              <a:gd name="connsiteX39" fmla="*/ 3501483 w 9144000"/>
              <a:gd name="connsiteY39" fmla="*/ 4906863 h 4989775"/>
              <a:gd name="connsiteX40" fmla="*/ 3345366 w 9144000"/>
              <a:gd name="connsiteY40" fmla="*/ 4989775 h 4989775"/>
              <a:gd name="connsiteX41" fmla="*/ 3200400 w 9144000"/>
              <a:gd name="connsiteY41" fmla="*/ 4906863 h 4989775"/>
              <a:gd name="connsiteX42" fmla="*/ 3044283 w 9144000"/>
              <a:gd name="connsiteY42" fmla="*/ 4989775 h 4989775"/>
              <a:gd name="connsiteX43" fmla="*/ 2888166 w 9144000"/>
              <a:gd name="connsiteY43" fmla="*/ 4906863 h 4989775"/>
              <a:gd name="connsiteX44" fmla="*/ 2743200 w 9144000"/>
              <a:gd name="connsiteY44" fmla="*/ 4989775 h 4989775"/>
              <a:gd name="connsiteX45" fmla="*/ 2575932 w 9144000"/>
              <a:gd name="connsiteY45" fmla="*/ 4906863 h 4989775"/>
              <a:gd name="connsiteX46" fmla="*/ 2442117 w 9144000"/>
              <a:gd name="connsiteY46" fmla="*/ 4989775 h 4989775"/>
              <a:gd name="connsiteX47" fmla="*/ 2286000 w 9144000"/>
              <a:gd name="connsiteY47" fmla="*/ 4906863 h 4989775"/>
              <a:gd name="connsiteX48" fmla="*/ 2129883 w 9144000"/>
              <a:gd name="connsiteY48" fmla="*/ 4989775 h 4989775"/>
              <a:gd name="connsiteX49" fmla="*/ 1973766 w 9144000"/>
              <a:gd name="connsiteY49" fmla="*/ 4906863 h 4989775"/>
              <a:gd name="connsiteX50" fmla="*/ 1828800 w 9144000"/>
              <a:gd name="connsiteY50" fmla="*/ 4989775 h 4989775"/>
              <a:gd name="connsiteX51" fmla="*/ 1661532 w 9144000"/>
              <a:gd name="connsiteY51" fmla="*/ 4906863 h 4989775"/>
              <a:gd name="connsiteX52" fmla="*/ 1516566 w 9144000"/>
              <a:gd name="connsiteY52" fmla="*/ 4989775 h 4989775"/>
              <a:gd name="connsiteX53" fmla="*/ 1371600 w 9144000"/>
              <a:gd name="connsiteY53" fmla="*/ 4906863 h 4989775"/>
              <a:gd name="connsiteX54" fmla="*/ 1215483 w 9144000"/>
              <a:gd name="connsiteY54" fmla="*/ 4989775 h 4989775"/>
              <a:gd name="connsiteX55" fmla="*/ 1059366 w 9144000"/>
              <a:gd name="connsiteY55" fmla="*/ 4906863 h 4989775"/>
              <a:gd name="connsiteX56" fmla="*/ 914400 w 9144000"/>
              <a:gd name="connsiteY56" fmla="*/ 4989775 h 4989775"/>
              <a:gd name="connsiteX57" fmla="*/ 758283 w 9144000"/>
              <a:gd name="connsiteY57" fmla="*/ 4906863 h 4989775"/>
              <a:gd name="connsiteX58" fmla="*/ 602166 w 9144000"/>
              <a:gd name="connsiteY58" fmla="*/ 4989775 h 4989775"/>
              <a:gd name="connsiteX59" fmla="*/ 457200 w 9144000"/>
              <a:gd name="connsiteY59" fmla="*/ 4906863 h 4989775"/>
              <a:gd name="connsiteX60" fmla="*/ 301083 w 9144000"/>
              <a:gd name="connsiteY60" fmla="*/ 4989775 h 4989775"/>
              <a:gd name="connsiteX61" fmla="*/ 144966 w 9144000"/>
              <a:gd name="connsiteY61" fmla="*/ 4906863 h 4989775"/>
              <a:gd name="connsiteX62" fmla="*/ 0 w 9144000"/>
              <a:gd name="connsiteY62" fmla="*/ 4989775 h 49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44000" h="4989775">
                <a:moveTo>
                  <a:pt x="0" y="0"/>
                </a:moveTo>
                <a:lnTo>
                  <a:pt x="9144000" y="0"/>
                </a:lnTo>
                <a:lnTo>
                  <a:pt x="9144000" y="4989775"/>
                </a:lnTo>
                <a:lnTo>
                  <a:pt x="8987883" y="4906863"/>
                </a:lnTo>
                <a:lnTo>
                  <a:pt x="8831766" y="4989775"/>
                </a:lnTo>
                <a:lnTo>
                  <a:pt x="8686800" y="4906863"/>
                </a:lnTo>
                <a:lnTo>
                  <a:pt x="8530683" y="4989775"/>
                </a:lnTo>
                <a:lnTo>
                  <a:pt x="8374566" y="4906863"/>
                </a:lnTo>
                <a:lnTo>
                  <a:pt x="8229600" y="4989775"/>
                </a:lnTo>
                <a:lnTo>
                  <a:pt x="8073483" y="4906863"/>
                </a:lnTo>
                <a:lnTo>
                  <a:pt x="7917366" y="4989775"/>
                </a:lnTo>
                <a:lnTo>
                  <a:pt x="7772400" y="4906863"/>
                </a:lnTo>
                <a:lnTo>
                  <a:pt x="7616283" y="4989775"/>
                </a:lnTo>
                <a:lnTo>
                  <a:pt x="7460166" y="4906863"/>
                </a:lnTo>
                <a:lnTo>
                  <a:pt x="7315200" y="4989775"/>
                </a:lnTo>
                <a:lnTo>
                  <a:pt x="7159083" y="4906863"/>
                </a:lnTo>
                <a:lnTo>
                  <a:pt x="7002966" y="4989775"/>
                </a:lnTo>
                <a:lnTo>
                  <a:pt x="6858000" y="4906863"/>
                </a:lnTo>
                <a:lnTo>
                  <a:pt x="6701883" y="4989775"/>
                </a:lnTo>
                <a:lnTo>
                  <a:pt x="6545766" y="4906863"/>
                </a:lnTo>
                <a:lnTo>
                  <a:pt x="6400800" y="4989775"/>
                </a:lnTo>
                <a:lnTo>
                  <a:pt x="6244683" y="4906863"/>
                </a:lnTo>
                <a:lnTo>
                  <a:pt x="6088566" y="4989775"/>
                </a:lnTo>
                <a:lnTo>
                  <a:pt x="5943600" y="4906863"/>
                </a:lnTo>
                <a:lnTo>
                  <a:pt x="5787483" y="4989775"/>
                </a:lnTo>
                <a:lnTo>
                  <a:pt x="5631366" y="4906863"/>
                </a:lnTo>
                <a:lnTo>
                  <a:pt x="5486400" y="4989775"/>
                </a:lnTo>
                <a:lnTo>
                  <a:pt x="5330283" y="4906863"/>
                </a:lnTo>
                <a:lnTo>
                  <a:pt x="5174166" y="4989775"/>
                </a:lnTo>
                <a:lnTo>
                  <a:pt x="5029200" y="4906863"/>
                </a:lnTo>
                <a:lnTo>
                  <a:pt x="4873083" y="4989775"/>
                </a:lnTo>
                <a:lnTo>
                  <a:pt x="4716966" y="4906863"/>
                </a:lnTo>
                <a:lnTo>
                  <a:pt x="4572000" y="4989775"/>
                </a:lnTo>
                <a:lnTo>
                  <a:pt x="4415883" y="4906863"/>
                </a:lnTo>
                <a:lnTo>
                  <a:pt x="4259766" y="4989775"/>
                </a:lnTo>
                <a:lnTo>
                  <a:pt x="4114800" y="4906863"/>
                </a:lnTo>
                <a:lnTo>
                  <a:pt x="3958683" y="4989775"/>
                </a:lnTo>
                <a:lnTo>
                  <a:pt x="3802566" y="4906863"/>
                </a:lnTo>
                <a:lnTo>
                  <a:pt x="3657600" y="4989775"/>
                </a:lnTo>
                <a:lnTo>
                  <a:pt x="3501483" y="4906863"/>
                </a:lnTo>
                <a:lnTo>
                  <a:pt x="3345366" y="4989775"/>
                </a:lnTo>
                <a:lnTo>
                  <a:pt x="3200400" y="4906863"/>
                </a:lnTo>
                <a:lnTo>
                  <a:pt x="3044283" y="4989775"/>
                </a:lnTo>
                <a:lnTo>
                  <a:pt x="2888166" y="4906863"/>
                </a:lnTo>
                <a:lnTo>
                  <a:pt x="2743200" y="4989775"/>
                </a:lnTo>
                <a:lnTo>
                  <a:pt x="2575932" y="4906863"/>
                </a:lnTo>
                <a:lnTo>
                  <a:pt x="2442117" y="4989775"/>
                </a:lnTo>
                <a:lnTo>
                  <a:pt x="2286000" y="4906863"/>
                </a:lnTo>
                <a:lnTo>
                  <a:pt x="2129883" y="4989775"/>
                </a:lnTo>
                <a:lnTo>
                  <a:pt x="1973766" y="4906863"/>
                </a:lnTo>
                <a:lnTo>
                  <a:pt x="1828800" y="4989775"/>
                </a:lnTo>
                <a:lnTo>
                  <a:pt x="1661532" y="4906863"/>
                </a:lnTo>
                <a:lnTo>
                  <a:pt x="1516566" y="4989775"/>
                </a:lnTo>
                <a:lnTo>
                  <a:pt x="1371600" y="4906863"/>
                </a:lnTo>
                <a:lnTo>
                  <a:pt x="1215483" y="4989775"/>
                </a:lnTo>
                <a:lnTo>
                  <a:pt x="1059366" y="4906863"/>
                </a:lnTo>
                <a:lnTo>
                  <a:pt x="914400" y="4989775"/>
                </a:lnTo>
                <a:lnTo>
                  <a:pt x="758283" y="4906863"/>
                </a:lnTo>
                <a:lnTo>
                  <a:pt x="602166" y="4989775"/>
                </a:lnTo>
                <a:lnTo>
                  <a:pt x="457200" y="4906863"/>
                </a:lnTo>
                <a:lnTo>
                  <a:pt x="301083" y="4989775"/>
                </a:lnTo>
                <a:lnTo>
                  <a:pt x="144966" y="4906863"/>
                </a:lnTo>
                <a:lnTo>
                  <a:pt x="0" y="4989775"/>
                </a:lnTo>
                <a:close/>
              </a:path>
            </a:pathLst>
          </a:custGeom>
          <a:ln/>
          <a:effectLst>
            <a:outerShdw blurRad="63500" algn="ctr" rotWithShape="0">
              <a:prstClr val="black">
                <a:alpha val="40000"/>
              </a:prstClr>
            </a:outerShdw>
          </a:effectLst>
        </p:spPr>
      </p:pic>
    </p:spTree>
    <p:custDataLst>
      <p:tags r:id="rId1"/>
    </p:custDataLst>
    <p:extLst>
      <p:ext uri="{BB962C8B-B14F-4D97-AF65-F5344CB8AC3E}">
        <p14:creationId xmlns:p14="http://schemas.microsoft.com/office/powerpoint/2010/main" val="230600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8975-F340-4614-A47E-51B02E10FD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9C56EC-4470-E4F1-F084-4BE60D7C4FF0}"/>
              </a:ext>
            </a:extLst>
          </p:cNvPr>
          <p:cNvSpPr>
            <a:spLocks noGrp="1"/>
          </p:cNvSpPr>
          <p:nvPr>
            <p:ph type="title"/>
          </p:nvPr>
        </p:nvSpPr>
        <p:spPr/>
        <p:txBody>
          <a:bodyPr/>
          <a:lstStyle/>
          <a:p>
            <a:r>
              <a:rPr lang="en-US" dirty="0"/>
              <a:t>Summary</a:t>
            </a:r>
          </a:p>
        </p:txBody>
      </p:sp>
      <p:sp>
        <p:nvSpPr>
          <p:cNvPr id="7" name="Content Placeholder 6">
            <a:extLst>
              <a:ext uri="{FF2B5EF4-FFF2-40B4-BE49-F238E27FC236}">
                <a16:creationId xmlns:a16="http://schemas.microsoft.com/office/drawing/2014/main" id="{B4931300-4AB3-09B4-BE13-CE466B7E9F40}"/>
              </a:ext>
            </a:extLst>
          </p:cNvPr>
          <p:cNvSpPr>
            <a:spLocks noGrp="1"/>
          </p:cNvSpPr>
          <p:nvPr>
            <p:ph sz="quarter" idx="13"/>
          </p:nvPr>
        </p:nvSpPr>
        <p:spPr>
          <a:xfrm>
            <a:off x="826734" y="1299936"/>
            <a:ext cx="10106152" cy="5174053"/>
          </a:xfrm>
        </p:spPr>
        <p:txBody>
          <a:bodyPr>
            <a:noAutofit/>
          </a:bodyPr>
          <a:lstStyle/>
          <a:p>
            <a:pPr>
              <a:spcBef>
                <a:spcPts val="300"/>
              </a:spcBef>
              <a:spcAft>
                <a:spcPts val="300"/>
              </a:spcAft>
              <a:defRPr/>
            </a:pPr>
            <a:r>
              <a:rPr lang="en-US" sz="2400" dirty="0"/>
              <a:t>All products regulated by the U.S. FDA, whether imported or produced domestically, must meet FDA’s laws and regulations</a:t>
            </a:r>
            <a:r>
              <a:rPr lang="en-US" sz="2400"/>
              <a:t>.</a:t>
            </a:r>
            <a:r>
              <a:rPr lang="en-US" sz="2400">
                <a:solidFill>
                  <a:prstClr val="black"/>
                </a:solidFill>
              </a:rPr>
              <a:t> </a:t>
            </a:r>
          </a:p>
          <a:p>
            <a:pPr>
              <a:spcBef>
                <a:spcPts val="300"/>
              </a:spcBef>
              <a:spcAft>
                <a:spcPts val="300"/>
              </a:spcAft>
              <a:defRPr/>
            </a:pPr>
            <a:endParaRPr lang="en-US" sz="2400" dirty="0">
              <a:solidFill>
                <a:prstClr val="black"/>
              </a:solidFill>
            </a:endParaRPr>
          </a:p>
          <a:p>
            <a:pPr>
              <a:spcBef>
                <a:spcPts val="300"/>
              </a:spcBef>
              <a:spcAft>
                <a:spcPts val="300"/>
              </a:spcAft>
              <a:defRPr/>
            </a:pPr>
            <a:r>
              <a:rPr lang="en-US" altLang="en-US" sz="2400" b="0" dirty="0"/>
              <a:t>The U.S. FDA ensures the safety of imported seafood products through </a:t>
            </a:r>
            <a:r>
              <a:rPr lang="en-US" altLang="en-US" sz="2400" dirty="0"/>
              <a:t>i</a:t>
            </a:r>
            <a:r>
              <a:rPr lang="en-US" altLang="en-US" sz="2400" b="0" dirty="0"/>
              <a:t>mport processes including:</a:t>
            </a:r>
          </a:p>
          <a:p>
            <a:pPr marL="814388" lvl="1" indent="-514350">
              <a:spcAft>
                <a:spcPts val="600"/>
              </a:spcAft>
            </a:pPr>
            <a:r>
              <a:rPr lang="en-US" sz="2000" dirty="0">
                <a:latin typeface="Arial" panose="020B0604020202020204" pitchFamily="34" charset="0"/>
                <a:cs typeface="Arial" panose="020B0604020202020204" pitchFamily="34" charset="0"/>
              </a:rPr>
              <a:t>Import Verification</a:t>
            </a:r>
          </a:p>
          <a:p>
            <a:pPr marL="814388" lvl="1" indent="-514350">
              <a:spcAft>
                <a:spcPts val="600"/>
              </a:spcAft>
            </a:pPr>
            <a:r>
              <a:rPr lang="en-US" sz="2000" dirty="0">
                <a:latin typeface="Arial" panose="020B0604020202020204" pitchFamily="34" charset="0"/>
                <a:cs typeface="Arial" panose="020B0604020202020204" pitchFamily="34" charset="0"/>
              </a:rPr>
              <a:t>Food Facility Registration and Prior Notice</a:t>
            </a:r>
          </a:p>
          <a:p>
            <a:pPr marL="814388" lvl="1" indent="-514350">
              <a:spcAft>
                <a:spcPts val="600"/>
              </a:spcAft>
            </a:pPr>
            <a:r>
              <a:rPr lang="en-US" sz="2000" dirty="0">
                <a:latin typeface="Arial" panose="020B0604020202020204" pitchFamily="34" charset="0"/>
                <a:cs typeface="Arial" panose="020B0604020202020204" pitchFamily="34" charset="0"/>
              </a:rPr>
              <a:t>Screening</a:t>
            </a:r>
          </a:p>
          <a:p>
            <a:pPr marL="814388" lvl="1" indent="-514350">
              <a:spcAft>
                <a:spcPts val="600"/>
              </a:spcAft>
            </a:pPr>
            <a:r>
              <a:rPr lang="en-US" sz="2000" dirty="0">
                <a:latin typeface="Arial" panose="020B0604020202020204" pitchFamily="34" charset="0"/>
                <a:cs typeface="Arial" panose="020B0604020202020204" pitchFamily="34" charset="0"/>
              </a:rPr>
              <a:t>Entry Review</a:t>
            </a:r>
          </a:p>
          <a:p>
            <a:pPr marL="814388" lvl="1" indent="-514350">
              <a:spcAft>
                <a:spcPts val="600"/>
              </a:spcAft>
            </a:pPr>
            <a:r>
              <a:rPr lang="en-US" sz="2000" dirty="0">
                <a:latin typeface="Arial" panose="020B0604020202020204" pitchFamily="34" charset="0"/>
                <a:cs typeface="Arial" panose="020B0604020202020204" pitchFamily="34" charset="0"/>
              </a:rPr>
              <a:t>Examination and Sampling</a:t>
            </a:r>
          </a:p>
          <a:p>
            <a:pPr marL="814388" lvl="1" indent="-514350">
              <a:spcAft>
                <a:spcPts val="600"/>
              </a:spcAft>
            </a:pPr>
            <a:r>
              <a:rPr lang="en-US" sz="2000" dirty="0">
                <a:latin typeface="Arial" panose="020B0604020202020204" pitchFamily="34" charset="0"/>
                <a:cs typeface="Arial" panose="020B0604020202020204" pitchFamily="34" charset="0"/>
              </a:rPr>
              <a:t>Detention, Refusals and Import Alerts</a:t>
            </a: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D52B19F-171B-0220-2089-8EF7263D5BEC}"/>
              </a:ext>
            </a:extLst>
          </p:cNvPr>
          <p:cNvSpPr>
            <a:spLocks noGrp="1"/>
          </p:cNvSpPr>
          <p:nvPr>
            <p:ph type="sldNum" sz="quarter" idx="4"/>
          </p:nvPr>
        </p:nvSpPr>
        <p:spPr/>
        <p:txBody>
          <a:bodyPr/>
          <a:lstStyle/>
          <a:p>
            <a:fld id="{9DAB3369-7666-44EB-AEA9-5FA9440DB40A}" type="slidenum">
              <a:rPr lang="en-US" smtClean="0"/>
              <a:pPr/>
              <a:t>23</a:t>
            </a:fld>
            <a:endParaRPr lang="en-US" dirty="0"/>
          </a:p>
        </p:txBody>
      </p:sp>
    </p:spTree>
    <p:custDataLst>
      <p:tags r:id="rId1"/>
    </p:custDataLst>
    <p:extLst>
      <p:ext uri="{BB962C8B-B14F-4D97-AF65-F5344CB8AC3E}">
        <p14:creationId xmlns:p14="http://schemas.microsoft.com/office/powerpoint/2010/main" val="859681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FCEA27-949A-8B1E-C509-15EA6A22B380}"/>
              </a:ext>
              <a:ext uri="{C183D7F6-B498-43B3-948B-1728B52AA6E4}">
                <adec:decorative xmlns:adec="http://schemas.microsoft.com/office/drawing/2017/decorative" val="1"/>
              </a:ext>
            </a:extLst>
          </p:cNvPr>
          <p:cNvGrpSpPr/>
          <p:nvPr/>
        </p:nvGrpSpPr>
        <p:grpSpPr>
          <a:xfrm>
            <a:off x="3396343" y="-1488253"/>
            <a:ext cx="5399314" cy="19174480"/>
            <a:chOff x="3657600" y="-514893"/>
            <a:chExt cx="4876800" cy="17318887"/>
          </a:xfrm>
        </p:grpSpPr>
        <p:sp>
          <p:nvSpPr>
            <p:cNvPr id="2" name="Oval 1">
              <a:extLst>
                <a:ext uri="{FF2B5EF4-FFF2-40B4-BE49-F238E27FC236}">
                  <a16:creationId xmlns:a16="http://schemas.microsoft.com/office/drawing/2014/main" id="{63030E4A-D97B-A84D-B585-6AAABF1779D2}"/>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dirty="0">
                <a:latin typeface="Helvetica Light" panose="020B0403020202020204" pitchFamily="34" charset="0"/>
              </a:endParaRPr>
            </a:p>
          </p:txBody>
        </p:sp>
        <p:sp>
          <p:nvSpPr>
            <p:cNvPr id="3" name="TextBox 2">
              <a:extLst>
                <a:ext uri="{FF2B5EF4-FFF2-40B4-BE49-F238E27FC236}">
                  <a16:creationId xmlns:a16="http://schemas.microsoft.com/office/drawing/2014/main" id="{55AD81E2-B9CC-C148-82D2-0DEA97723613}"/>
                </a:ext>
              </a:extLst>
            </p:cNvPr>
            <p:cNvSpPr txBox="1"/>
            <p:nvPr/>
          </p:nvSpPr>
          <p:spPr>
            <a:xfrm>
              <a:off x="3803073" y="-514893"/>
              <a:ext cx="4364182" cy="17318887"/>
            </a:xfrm>
            <a:prstGeom prst="rect">
              <a:avLst/>
            </a:prstGeom>
            <a:noFill/>
          </p:spPr>
          <p:txBody>
            <a:bodyPr wrap="square" rtlCol="0">
              <a:spAutoFit/>
            </a:bodyPr>
            <a:lstStyle/>
            <a:p>
              <a:pPr algn="ctr"/>
              <a:r>
                <a:rPr lang="en-US" sz="62000" b="1" dirty="0">
                  <a:solidFill>
                    <a:schemeClr val="bg1"/>
                  </a:solidFill>
                  <a:latin typeface="Helvetica" pitchFamily="2" charset="0"/>
                </a:rPr>
                <a:t>?</a:t>
              </a:r>
            </a:p>
            <a:p>
              <a:endParaRPr lang="en-US" sz="62000" dirty="0"/>
            </a:p>
          </p:txBody>
        </p:sp>
      </p:grpSp>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24</a:t>
            </a:fld>
            <a:endParaRPr lang="en-US" dirty="0"/>
          </a:p>
        </p:txBody>
      </p:sp>
    </p:spTree>
    <p:custDataLst>
      <p:tags r:id="rId1"/>
    </p:custDataLst>
    <p:extLst>
      <p:ext uri="{BB962C8B-B14F-4D97-AF65-F5344CB8AC3E}">
        <p14:creationId xmlns:p14="http://schemas.microsoft.com/office/powerpoint/2010/main" val="613511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2A47-81B3-F9CB-F30E-F901CC75F72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C61C38E-8FA9-EA65-87E8-CDDD6226686C}"/>
              </a:ext>
            </a:extLst>
          </p:cNvPr>
          <p:cNvSpPr>
            <a:spLocks noGrp="1"/>
          </p:cNvSpPr>
          <p:nvPr>
            <p:ph type="sldNum" sz="quarter" idx="4"/>
          </p:nvPr>
        </p:nvSpPr>
        <p:spPr/>
        <p:txBody>
          <a:bodyPr/>
          <a:lstStyle/>
          <a:p>
            <a:fld id="{9DAB3369-7666-44EB-AEA9-5FA9440DB40A}" type="slidenum">
              <a:rPr lang="en-US" smtClean="0"/>
              <a:pPr/>
              <a:t>25</a:t>
            </a:fld>
            <a:endParaRPr lang="en-US"/>
          </a:p>
        </p:txBody>
      </p:sp>
      <p:sp>
        <p:nvSpPr>
          <p:cNvPr id="5" name="TextBox 4">
            <a:extLst>
              <a:ext uri="{FF2B5EF4-FFF2-40B4-BE49-F238E27FC236}">
                <a16:creationId xmlns:a16="http://schemas.microsoft.com/office/drawing/2014/main" id="{8B112072-546B-A5E3-6930-4E2BC32038D8}"/>
              </a:ext>
            </a:extLst>
          </p:cNvPr>
          <p:cNvSpPr txBox="1"/>
          <p:nvPr/>
        </p:nvSpPr>
        <p:spPr>
          <a:xfrm>
            <a:off x="1406165" y="2783074"/>
            <a:ext cx="9379670" cy="1631216"/>
          </a:xfrm>
          <a:prstGeom prst="rect">
            <a:avLst/>
          </a:prstGeom>
          <a:noFill/>
        </p:spPr>
        <p:txBody>
          <a:bodyPr wrap="square" rtlCol="0">
            <a:spAutoFit/>
          </a:bodyPr>
          <a:lstStyle/>
          <a:p>
            <a:pPr algn="ctr"/>
            <a:r>
              <a:rPr lang="en-US" sz="2000" dirty="0"/>
              <a:t>This publication is supported by the Food and Drug Administration (FDA) of the U.S. Department of Health and Human Services (HHS) as part of a financial assistance award U01FD001418 with 100% funded by FDA/HHS.  The contents are those of the author(s) and do not necessarily represent the official views of, nor an endorsement by FDA/HHS, or the U.S. Government.</a:t>
            </a:r>
          </a:p>
        </p:txBody>
      </p:sp>
    </p:spTree>
    <p:custDataLst>
      <p:tags r:id="rId1"/>
    </p:custDataLst>
    <p:extLst>
      <p:ext uri="{BB962C8B-B14F-4D97-AF65-F5344CB8AC3E}">
        <p14:creationId xmlns:p14="http://schemas.microsoft.com/office/powerpoint/2010/main" val="26237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0690-0FFC-8467-BB0F-A49EB54B9E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4C397-453E-50C1-35E6-C11F8C9756E0}"/>
              </a:ext>
            </a:extLst>
          </p:cNvPr>
          <p:cNvSpPr>
            <a:spLocks noGrp="1"/>
          </p:cNvSpPr>
          <p:nvPr>
            <p:ph type="sldNum" sz="quarter" idx="4"/>
          </p:nvPr>
        </p:nvSpPr>
        <p:spPr/>
        <p:txBody>
          <a:bodyPr/>
          <a:lstStyle/>
          <a:p>
            <a:fld id="{9DAB3369-7666-44EB-AEA9-5FA9440DB40A}" type="slidenum">
              <a:rPr lang="en-US" smtClean="0"/>
              <a:pPr/>
              <a:t>3</a:t>
            </a:fld>
            <a:endParaRPr lang="en-US" dirty="0"/>
          </a:p>
        </p:txBody>
      </p:sp>
      <p:sp>
        <p:nvSpPr>
          <p:cNvPr id="6" name="Title 5">
            <a:extLst>
              <a:ext uri="{FF2B5EF4-FFF2-40B4-BE49-F238E27FC236}">
                <a16:creationId xmlns:a16="http://schemas.microsoft.com/office/drawing/2014/main" id="{639F0D05-301B-92C2-B95A-AC3F05070602}"/>
              </a:ext>
            </a:extLst>
          </p:cNvPr>
          <p:cNvSpPr>
            <a:spLocks noGrp="1"/>
          </p:cNvSpPr>
          <p:nvPr>
            <p:ph type="title"/>
          </p:nvPr>
        </p:nvSpPr>
        <p:spPr>
          <a:xfrm>
            <a:off x="1170432" y="0"/>
            <a:ext cx="10300208" cy="1104900"/>
          </a:xfrm>
        </p:spPr>
        <p:txBody>
          <a:bodyPr anchor="ctr"/>
          <a:lstStyle/>
          <a:p>
            <a:r>
              <a:rPr lang="en-US" sz="3600" dirty="0"/>
              <a:t>U.S. FDA Regulatory Authority</a:t>
            </a:r>
          </a:p>
        </p:txBody>
      </p:sp>
      <p:sp>
        <p:nvSpPr>
          <p:cNvPr id="3" name="Rectangle 2">
            <a:extLst>
              <a:ext uri="{FF2B5EF4-FFF2-40B4-BE49-F238E27FC236}">
                <a16:creationId xmlns:a16="http://schemas.microsoft.com/office/drawing/2014/main" id="{BD90E671-A9DB-3411-DBD1-11EC74FC8765}"/>
              </a:ext>
            </a:extLst>
          </p:cNvPr>
          <p:cNvSpPr/>
          <p:nvPr/>
        </p:nvSpPr>
        <p:spPr>
          <a:xfrm>
            <a:off x="0" y="1334363"/>
            <a:ext cx="12192000" cy="1104901"/>
          </a:xfrm>
          <a:prstGeom prst="rect">
            <a:avLst/>
          </a:prstGeom>
          <a:solidFill>
            <a:srgbClr val="023E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tIns="91440" rIns="914400" bIns="91440" rtlCol="0" anchor="ctr"/>
          <a:lstStyle/>
          <a:p>
            <a:pPr algn="ctr">
              <a:spcAft>
                <a:spcPts val="1800"/>
              </a:spcAft>
            </a:pPr>
            <a:r>
              <a:rPr lang="en-US" sz="2400" b="1" dirty="0">
                <a:solidFill>
                  <a:schemeClr val="bg1"/>
                </a:solidFill>
                <a:latin typeface="Arial" panose="020B0604020202020204" pitchFamily="34" charset="0"/>
                <a:cs typeface="Arial" panose="020B0604020202020204" pitchFamily="34" charset="0"/>
              </a:rPr>
              <a:t>All products </a:t>
            </a:r>
            <a:r>
              <a:rPr lang="en-US" sz="2400" dirty="0">
                <a:solidFill>
                  <a:schemeClr val="bg1"/>
                </a:solidFill>
                <a:latin typeface="Arial" panose="020B0604020202020204" pitchFamily="34" charset="0"/>
                <a:cs typeface="Arial" panose="020B0604020202020204" pitchFamily="34" charset="0"/>
              </a:rPr>
              <a:t>regulated by the U.S. FDA must meet the </a:t>
            </a:r>
            <a:r>
              <a:rPr lang="en-US" sz="2400" b="1" dirty="0">
                <a:solidFill>
                  <a:schemeClr val="bg1"/>
                </a:solidFill>
                <a:latin typeface="Arial" panose="020B0604020202020204" pitchFamily="34" charset="0"/>
                <a:cs typeface="Arial" panose="020B0604020202020204" pitchFamily="34" charset="0"/>
              </a:rPr>
              <a:t>same requirements</a:t>
            </a:r>
            <a:r>
              <a:rPr lang="en-US" sz="2400" dirty="0">
                <a:solidFill>
                  <a:schemeClr val="bg1"/>
                </a:solidFill>
                <a:latin typeface="Arial" panose="020B0604020202020204" pitchFamily="34" charset="0"/>
                <a:cs typeface="Arial" panose="020B0604020202020204" pitchFamily="34" charset="0"/>
              </a:rPr>
              <a:t>, whether imported or produced domestically.</a:t>
            </a:r>
          </a:p>
        </p:txBody>
      </p:sp>
      <p:sp>
        <p:nvSpPr>
          <p:cNvPr id="11" name="TextBox 10">
            <a:extLst>
              <a:ext uri="{FF2B5EF4-FFF2-40B4-BE49-F238E27FC236}">
                <a16:creationId xmlns:a16="http://schemas.microsoft.com/office/drawing/2014/main" id="{16EECABF-284D-5268-DAFD-A7AE07C5CACF}"/>
              </a:ext>
            </a:extLst>
          </p:cNvPr>
          <p:cNvSpPr txBox="1"/>
          <p:nvPr/>
        </p:nvSpPr>
        <p:spPr>
          <a:xfrm>
            <a:off x="1881716" y="2792022"/>
            <a:ext cx="8428567" cy="3349169"/>
          </a:xfrm>
          <a:prstGeom prst="roundRect">
            <a:avLst>
              <a:gd name="adj" fmla="val 4892"/>
            </a:avLst>
          </a:prstGeom>
          <a:solidFill>
            <a:srgbClr val="F1FBFF"/>
          </a:solidFill>
        </p:spPr>
        <p:txBody>
          <a:bodyPr wrap="square" lIns="182880" tIns="182880" rIns="182880" bIns="182880">
            <a:spAutoFit/>
          </a:bodyPr>
          <a:lstStyle/>
          <a:p>
            <a:pPr marL="0" indent="0">
              <a:buNone/>
            </a:pPr>
            <a:r>
              <a:rPr lang="en-US" sz="2000" dirty="0"/>
              <a:t>“If it </a:t>
            </a:r>
            <a:r>
              <a:rPr lang="en-US" sz="2000" b="1" dirty="0"/>
              <a:t>appears</a:t>
            </a:r>
            <a:r>
              <a:rPr lang="en-US" sz="2000" dirty="0"/>
              <a:t> from the examination of such samples or otherwise that:</a:t>
            </a:r>
          </a:p>
          <a:p>
            <a:pPr marL="914400" indent="-514350">
              <a:spcBef>
                <a:spcPts val="300"/>
              </a:spcBef>
              <a:buFont typeface="+mj-lt"/>
              <a:buAutoNum type="arabicParenR"/>
            </a:pPr>
            <a:r>
              <a:rPr lang="en-US" sz="2000" dirty="0"/>
              <a:t>Such article has been manufactured, processed, or packed under insanitary conditions… or</a:t>
            </a:r>
          </a:p>
          <a:p>
            <a:pPr marL="914400" indent="-514350">
              <a:spcBef>
                <a:spcPts val="300"/>
              </a:spcBef>
              <a:buFont typeface="+mj-lt"/>
              <a:buAutoNum type="arabicParenR"/>
            </a:pPr>
            <a:r>
              <a:rPr lang="en-US" sz="2000" dirty="0"/>
              <a:t>Such article is forbidden or restricted in sale in the country in which it was produced … or</a:t>
            </a:r>
          </a:p>
          <a:p>
            <a:pPr marL="914400" indent="-514350">
              <a:spcBef>
                <a:spcPts val="300"/>
              </a:spcBef>
              <a:buFont typeface="+mj-lt"/>
              <a:buAutoNum type="arabicParenR"/>
            </a:pPr>
            <a:r>
              <a:rPr lang="en-US" sz="2000" dirty="0"/>
              <a:t>Such article is adulterated, misbranded, or in violation of section 505 (Unapproved New Drugs)</a:t>
            </a:r>
          </a:p>
          <a:p>
            <a:pPr marL="400050" indent="0">
              <a:buNone/>
            </a:pPr>
            <a:endParaRPr lang="en-US" sz="2000" dirty="0"/>
          </a:p>
          <a:p>
            <a:pPr marL="0" indent="0">
              <a:buNone/>
            </a:pPr>
            <a:r>
              <a:rPr lang="en-US" sz="2000" b="1" dirty="0"/>
              <a:t>…then such article shall be refused admission…”</a:t>
            </a:r>
          </a:p>
        </p:txBody>
      </p:sp>
      <p:sp>
        <p:nvSpPr>
          <p:cNvPr id="5" name="TextBox 4">
            <a:extLst>
              <a:ext uri="{FF2B5EF4-FFF2-40B4-BE49-F238E27FC236}">
                <a16:creationId xmlns:a16="http://schemas.microsoft.com/office/drawing/2014/main" id="{2FBEA186-9331-B43C-AD8C-91778EE9844E}"/>
              </a:ext>
            </a:extLst>
          </p:cNvPr>
          <p:cNvSpPr txBox="1"/>
          <p:nvPr/>
        </p:nvSpPr>
        <p:spPr>
          <a:xfrm>
            <a:off x="5308734" y="6581001"/>
            <a:ext cx="68253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hlinkClick r:id="rId4">
                  <a:extLst>
                    <a:ext uri="{A12FA001-AC4F-418D-AE19-62706E023703}">
                      <ahyp:hlinkClr xmlns:ahyp="http://schemas.microsoft.com/office/drawing/2018/hyperlinkcolor" val="tx"/>
                    </a:ext>
                  </a:extLst>
                </a:hlinkClick>
              </a:rPr>
              <a:t>https://www.fda.gov/industry/import-program-food-and-drug-administration-fda/import-basics</a:t>
            </a:r>
            <a:r>
              <a:rPr lang="en-US" sz="1200" dirty="0">
                <a:solidFill>
                  <a:schemeClr val="bg1"/>
                </a:solidFill>
              </a:rPr>
              <a:t> </a:t>
            </a:r>
          </a:p>
        </p:txBody>
      </p:sp>
    </p:spTree>
    <p:custDataLst>
      <p:tags r:id="rId1"/>
    </p:custDataLst>
    <p:extLst>
      <p:ext uri="{BB962C8B-B14F-4D97-AF65-F5344CB8AC3E}">
        <p14:creationId xmlns:p14="http://schemas.microsoft.com/office/powerpoint/2010/main" val="301493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235A-869A-1096-34C7-640708656CEA}"/>
              </a:ext>
            </a:extLst>
          </p:cNvPr>
          <p:cNvSpPr>
            <a:spLocks noGrp="1"/>
          </p:cNvSpPr>
          <p:nvPr>
            <p:ph type="title"/>
          </p:nvPr>
        </p:nvSpPr>
        <p:spPr/>
        <p:txBody>
          <a:bodyPr/>
          <a:lstStyle/>
          <a:p>
            <a:r>
              <a:rPr lang="en-US" dirty="0"/>
              <a:t>U.S. Imported Foods</a:t>
            </a:r>
          </a:p>
        </p:txBody>
      </p:sp>
      <p:sp>
        <p:nvSpPr>
          <p:cNvPr id="4" name="Slide Number Placeholder 3">
            <a:extLst>
              <a:ext uri="{FF2B5EF4-FFF2-40B4-BE49-F238E27FC236}">
                <a16:creationId xmlns:a16="http://schemas.microsoft.com/office/drawing/2014/main" id="{ECB680F5-C280-2558-CD76-53CA5D046503}"/>
              </a:ext>
            </a:extLst>
          </p:cNvPr>
          <p:cNvSpPr>
            <a:spLocks noGrp="1"/>
          </p:cNvSpPr>
          <p:nvPr>
            <p:ph type="sldNum" sz="quarter" idx="4"/>
          </p:nvPr>
        </p:nvSpPr>
        <p:spPr/>
        <p:txBody>
          <a:bodyPr/>
          <a:lstStyle/>
          <a:p>
            <a:fld id="{9DAB3369-7666-44EB-AEA9-5FA9440DB40A}" type="slidenum">
              <a:rPr lang="en-US" smtClean="0"/>
              <a:pPr/>
              <a:t>4</a:t>
            </a:fld>
            <a:endParaRPr lang="en-US" dirty="0"/>
          </a:p>
        </p:txBody>
      </p:sp>
      <p:sp>
        <p:nvSpPr>
          <p:cNvPr id="5" name="Rounded Rectangle 4">
            <a:extLst>
              <a:ext uri="{FF2B5EF4-FFF2-40B4-BE49-F238E27FC236}">
                <a16:creationId xmlns:a16="http://schemas.microsoft.com/office/drawing/2014/main" id="{27378B3E-FDFD-5CE3-9532-8E8661ABFDB1}"/>
              </a:ext>
            </a:extLst>
          </p:cNvPr>
          <p:cNvSpPr/>
          <p:nvPr/>
        </p:nvSpPr>
        <p:spPr>
          <a:xfrm>
            <a:off x="0" y="5334532"/>
            <a:ext cx="12191999" cy="799568"/>
          </a:xfrm>
          <a:prstGeom prst="roundRect">
            <a:avLst>
              <a:gd name="adj" fmla="val 4586"/>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bIns="91440" rtlCol="0" anchor="ctr"/>
          <a:lstStyle/>
          <a:p>
            <a:pPr algn="ctr">
              <a:spcAft>
                <a:spcPts val="1800"/>
              </a:spcAft>
            </a:pPr>
            <a:r>
              <a:rPr lang="en-US" sz="2800" dirty="0">
                <a:latin typeface="Arial" panose="020B0604020202020204" pitchFamily="34" charset="0"/>
                <a:cs typeface="Arial" panose="020B0604020202020204" pitchFamily="34" charset="0"/>
              </a:rPr>
              <a:t>Approximately 94% of seafood consumed in the U.S. is imported</a:t>
            </a:r>
          </a:p>
        </p:txBody>
      </p:sp>
      <p:pic>
        <p:nvPicPr>
          <p:cNvPr id="9" name="Picture 8" descr="Import share of US food consumption by volume:  32% fresh vegetables, 55% fresh fruits, 94% seafood.">
            <a:extLst>
              <a:ext uri="{FF2B5EF4-FFF2-40B4-BE49-F238E27FC236}">
                <a16:creationId xmlns:a16="http://schemas.microsoft.com/office/drawing/2014/main" id="{8A2BD30D-6B86-2FC7-CD14-77ACF4BDBC8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5536"/>
          <a:stretch/>
        </p:blipFill>
        <p:spPr>
          <a:xfrm>
            <a:off x="42931" y="1370940"/>
            <a:ext cx="12051533" cy="3963592"/>
          </a:xfrm>
          <a:prstGeom prst="rect">
            <a:avLst/>
          </a:prstGeom>
        </p:spPr>
      </p:pic>
      <p:sp>
        <p:nvSpPr>
          <p:cNvPr id="11" name="TextBox 10">
            <a:extLst>
              <a:ext uri="{FF2B5EF4-FFF2-40B4-BE49-F238E27FC236}">
                <a16:creationId xmlns:a16="http://schemas.microsoft.com/office/drawing/2014/main" id="{4106AFB3-8FC3-F010-80A0-09B9D4620217}"/>
              </a:ext>
            </a:extLst>
          </p:cNvPr>
          <p:cNvSpPr txBox="1"/>
          <p:nvPr/>
        </p:nvSpPr>
        <p:spPr>
          <a:xfrm>
            <a:off x="4461164" y="6575264"/>
            <a:ext cx="7224868" cy="276999"/>
          </a:xfrm>
          <a:prstGeom prst="rect">
            <a:avLst/>
          </a:prstGeom>
          <a:noFill/>
        </p:spPr>
        <p:txBody>
          <a:bodyPr wrap="square">
            <a:spAutoFit/>
          </a:bodyPr>
          <a:lstStyle/>
          <a:p>
            <a:pPr algn="ctr" defTabSz="914400">
              <a:defRPr/>
            </a:pPr>
            <a:r>
              <a:rPr lang="en-US" sz="1200" b="0" dirty="0">
                <a:cs typeface="Calibri" panose="020F0502020204030204"/>
                <a:hlinkClick r:id="rId5">
                  <a:extLst>
                    <a:ext uri="{A12FA001-AC4F-418D-AE19-62706E023703}">
                      <ahyp:hlinkClr xmlns:ahyp="http://schemas.microsoft.com/office/drawing/2018/hyperlinkcolor" val="tx"/>
                    </a:ext>
                  </a:extLst>
                </a:hlinkClick>
              </a:rPr>
              <a:t>https://www.fda.gov/food/importing-food-products-united-states/fda-strategy-safety-imported-food</a:t>
            </a:r>
            <a:r>
              <a:rPr lang="en-US" sz="1200" b="0" dirty="0">
                <a:cs typeface="Calibri" panose="020F0502020204030204"/>
              </a:rPr>
              <a:t> </a:t>
            </a:r>
            <a:endParaRPr lang="en-US" sz="1200" dirty="0">
              <a:effectLst/>
            </a:endParaRPr>
          </a:p>
        </p:txBody>
      </p:sp>
    </p:spTree>
    <p:custDataLst>
      <p:tags r:id="rId1"/>
    </p:custDataLst>
    <p:extLst>
      <p:ext uri="{BB962C8B-B14F-4D97-AF65-F5344CB8AC3E}">
        <p14:creationId xmlns:p14="http://schemas.microsoft.com/office/powerpoint/2010/main" val="19716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A36F-0F7B-2E6B-3361-69505FE47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E5206-76D6-7229-8B4D-FD73A0703398}"/>
              </a:ext>
            </a:extLst>
          </p:cNvPr>
          <p:cNvSpPr>
            <a:spLocks noGrp="1"/>
          </p:cNvSpPr>
          <p:nvPr>
            <p:ph type="title"/>
          </p:nvPr>
        </p:nvSpPr>
        <p:spPr/>
        <p:txBody>
          <a:bodyPr/>
          <a:lstStyle/>
          <a:p>
            <a:r>
              <a:rPr lang="en-US" dirty="0"/>
              <a:t>Top 5 Reasons for Seafood Detentions</a:t>
            </a:r>
          </a:p>
        </p:txBody>
      </p:sp>
      <p:sp>
        <p:nvSpPr>
          <p:cNvPr id="4" name="Slide Number Placeholder 3">
            <a:extLst>
              <a:ext uri="{FF2B5EF4-FFF2-40B4-BE49-F238E27FC236}">
                <a16:creationId xmlns:a16="http://schemas.microsoft.com/office/drawing/2014/main" id="{DAE62D19-1C92-CD74-3E9C-87C2ECF0DE67}"/>
              </a:ext>
            </a:extLst>
          </p:cNvPr>
          <p:cNvSpPr>
            <a:spLocks noGrp="1"/>
          </p:cNvSpPr>
          <p:nvPr>
            <p:ph type="sldNum" sz="quarter" idx="4"/>
          </p:nvPr>
        </p:nvSpPr>
        <p:spPr/>
        <p:txBody>
          <a:bodyPr/>
          <a:lstStyle/>
          <a:p>
            <a:fld id="{9DAB3369-7666-44EB-AEA9-5FA9440DB40A}" type="slidenum">
              <a:rPr lang="en-US" smtClean="0"/>
              <a:pPr/>
              <a:t>5</a:t>
            </a:fld>
            <a:endParaRPr lang="en-US" dirty="0"/>
          </a:p>
        </p:txBody>
      </p:sp>
      <p:sp>
        <p:nvSpPr>
          <p:cNvPr id="7" name="TextBox 6">
            <a:extLst>
              <a:ext uri="{FF2B5EF4-FFF2-40B4-BE49-F238E27FC236}">
                <a16:creationId xmlns:a16="http://schemas.microsoft.com/office/drawing/2014/main" id="{EE9CA49D-45AC-9405-9B6D-86743D97521A}"/>
              </a:ext>
            </a:extLst>
          </p:cNvPr>
          <p:cNvSpPr txBox="1"/>
          <p:nvPr/>
        </p:nvSpPr>
        <p:spPr>
          <a:xfrm>
            <a:off x="2220687" y="1536174"/>
            <a:ext cx="6825342" cy="2862322"/>
          </a:xfrm>
          <a:prstGeom prst="rect">
            <a:avLst/>
          </a:prstGeom>
          <a:noFill/>
        </p:spPr>
        <p:txBody>
          <a:bodyPr wrap="square">
            <a:spAutoFit/>
          </a:bodyPr>
          <a:lstStyle/>
          <a:p>
            <a:pPr marL="274320" indent="-274320">
              <a:spcAft>
                <a:spcPts val="600"/>
              </a:spcAft>
              <a:buFont typeface="Arial" panose="020B0604020202020204" pitchFamily="34" charset="0"/>
              <a:buChar char="•"/>
            </a:pPr>
            <a:r>
              <a:rPr lang="en-US" sz="3200" dirty="0"/>
              <a:t>Filth</a:t>
            </a:r>
          </a:p>
          <a:p>
            <a:pPr marL="274320" indent="-274320">
              <a:spcAft>
                <a:spcPts val="600"/>
              </a:spcAft>
              <a:buFont typeface="Arial" panose="020B0604020202020204" pitchFamily="34" charset="0"/>
              <a:buChar char="•"/>
            </a:pPr>
            <a:r>
              <a:rPr lang="en-US" sz="3200" i="1" dirty="0"/>
              <a:t>Salmonella</a:t>
            </a:r>
          </a:p>
          <a:p>
            <a:pPr marL="274320" indent="-274320">
              <a:spcAft>
                <a:spcPts val="600"/>
              </a:spcAft>
              <a:buFont typeface="Arial" panose="020B0604020202020204" pitchFamily="34" charset="0"/>
              <a:buChar char="•"/>
            </a:pPr>
            <a:r>
              <a:rPr lang="en-US" sz="3200" i="1" dirty="0"/>
              <a:t>Listeria monocytogenes</a:t>
            </a:r>
          </a:p>
          <a:p>
            <a:pPr marL="274320" indent="-274320">
              <a:spcAft>
                <a:spcPts val="600"/>
              </a:spcAft>
              <a:buFont typeface="Arial" panose="020B0604020202020204" pitchFamily="34" charset="0"/>
              <a:buChar char="•"/>
            </a:pPr>
            <a:r>
              <a:rPr lang="en-US" sz="3200" dirty="0"/>
              <a:t>Animal Drug Residues</a:t>
            </a:r>
          </a:p>
          <a:p>
            <a:pPr marL="274320" indent="-274320">
              <a:spcAft>
                <a:spcPts val="600"/>
              </a:spcAft>
              <a:buFont typeface="Arial" panose="020B0604020202020204" pitchFamily="34" charset="0"/>
              <a:buChar char="•"/>
            </a:pPr>
            <a:r>
              <a:rPr lang="en-US" sz="3200" dirty="0"/>
              <a:t>Unsafe Food Additives</a:t>
            </a:r>
          </a:p>
        </p:txBody>
      </p:sp>
    </p:spTree>
    <p:custDataLst>
      <p:tags r:id="rId1"/>
    </p:custDataLst>
    <p:extLst>
      <p:ext uri="{BB962C8B-B14F-4D97-AF65-F5344CB8AC3E}">
        <p14:creationId xmlns:p14="http://schemas.microsoft.com/office/powerpoint/2010/main" val="42379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F4BF-1752-E033-CED3-4C18ACE3E975}"/>
              </a:ext>
            </a:extLst>
          </p:cNvPr>
          <p:cNvSpPr>
            <a:spLocks noGrp="1"/>
          </p:cNvSpPr>
          <p:nvPr>
            <p:ph type="title"/>
          </p:nvPr>
        </p:nvSpPr>
        <p:spPr>
          <a:xfrm>
            <a:off x="1170432" y="0"/>
            <a:ext cx="10515600" cy="1104902"/>
          </a:xfrm>
        </p:spPr>
        <p:txBody>
          <a:bodyPr anchor="ctr">
            <a:normAutofit/>
          </a:bodyPr>
          <a:lstStyle/>
          <a:p>
            <a:r>
              <a:rPr lang="en-US" dirty="0"/>
              <a:t>Imported Seafood Safety Process</a:t>
            </a:r>
          </a:p>
        </p:txBody>
      </p:sp>
      <p:sp>
        <p:nvSpPr>
          <p:cNvPr id="4" name="Slide Number Placeholder 3">
            <a:extLst>
              <a:ext uri="{FF2B5EF4-FFF2-40B4-BE49-F238E27FC236}">
                <a16:creationId xmlns:a16="http://schemas.microsoft.com/office/drawing/2014/main" id="{D180CC94-8868-4D87-3341-B93C03908745}"/>
              </a:ext>
            </a:extLst>
          </p:cNvPr>
          <p:cNvSpPr>
            <a:spLocks noGrp="1"/>
          </p:cNvSpPr>
          <p:nvPr>
            <p:ph type="sldNum" sz="quarter" idx="4"/>
          </p:nvPr>
        </p:nvSpPr>
        <p:spPr>
          <a:xfrm>
            <a:off x="9249664" y="6669024"/>
            <a:ext cx="2844800" cy="210950"/>
          </a:xfrm>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6</a:t>
            </a:fld>
            <a:endParaRPr lang="en-US" sz="800" dirty="0"/>
          </a:p>
        </p:txBody>
      </p:sp>
      <p:sp>
        <p:nvSpPr>
          <p:cNvPr id="15" name="Hexagon 14">
            <a:extLst>
              <a:ext uri="{FF2B5EF4-FFF2-40B4-BE49-F238E27FC236}">
                <a16:creationId xmlns:a16="http://schemas.microsoft.com/office/drawing/2014/main" id="{07133CA3-CF6E-AA1D-5BA1-349A5DCF694F}"/>
              </a:ext>
            </a:extLst>
          </p:cNvPr>
          <p:cNvSpPr/>
          <p:nvPr/>
        </p:nvSpPr>
        <p:spPr>
          <a:xfrm>
            <a:off x="590953" y="1529240"/>
            <a:ext cx="2749756" cy="2241131"/>
          </a:xfrm>
          <a:prstGeom prst="hexagon">
            <a:avLst/>
          </a:prstGeom>
          <a:solidFill>
            <a:srgbClr val="023E8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19" tIns="197832" rIns="182020" bIns="197831" numCol="1" spcCol="1270" anchor="ctr" anchorCtr="0">
            <a:noAutofit/>
          </a:bodyPr>
          <a:lstStyle/>
          <a:p>
            <a:pPr marL="0" lvl="0" indent="0" algn="ctr" defTabSz="889000">
              <a:lnSpc>
                <a:spcPct val="90000"/>
              </a:lnSpc>
              <a:spcBef>
                <a:spcPct val="0"/>
              </a:spcBef>
              <a:spcAft>
                <a:spcPct val="35000"/>
              </a:spcAft>
              <a:buNone/>
            </a:pPr>
            <a:r>
              <a:rPr lang="en-US" sz="3200" dirty="0"/>
              <a:t>1</a:t>
            </a:r>
          </a:p>
          <a:p>
            <a:pPr marL="0" lvl="0" indent="0" algn="ctr" defTabSz="889000">
              <a:lnSpc>
                <a:spcPct val="90000"/>
              </a:lnSpc>
              <a:spcBef>
                <a:spcPct val="0"/>
              </a:spcBef>
              <a:spcAft>
                <a:spcPct val="35000"/>
              </a:spcAft>
              <a:buNone/>
            </a:pPr>
            <a:r>
              <a:rPr lang="en-US" sz="2000" dirty="0"/>
              <a:t>Assessing seafood product</a:t>
            </a:r>
          </a:p>
          <a:p>
            <a:pPr marL="0" lvl="0" indent="0" algn="ctr" defTabSz="889000">
              <a:lnSpc>
                <a:spcPct val="90000"/>
              </a:lnSpc>
              <a:spcBef>
                <a:spcPct val="0"/>
              </a:spcBef>
              <a:spcAft>
                <a:spcPct val="35000"/>
              </a:spcAft>
              <a:buNone/>
            </a:pPr>
            <a:endParaRPr lang="en-US" sz="2000" dirty="0"/>
          </a:p>
        </p:txBody>
      </p:sp>
      <p:sp>
        <p:nvSpPr>
          <p:cNvPr id="18" name="Hexagon 17">
            <a:extLst>
              <a:ext uri="{FF2B5EF4-FFF2-40B4-BE49-F238E27FC236}">
                <a16:creationId xmlns:a16="http://schemas.microsoft.com/office/drawing/2014/main" id="{4B5C2DF8-FA10-B89F-C1A4-2A757A7A56FA}"/>
              </a:ext>
            </a:extLst>
          </p:cNvPr>
          <p:cNvSpPr>
            <a:spLocks/>
          </p:cNvSpPr>
          <p:nvPr/>
        </p:nvSpPr>
        <p:spPr>
          <a:xfrm>
            <a:off x="3341593" y="1529240"/>
            <a:ext cx="2749756" cy="2241131"/>
          </a:xfrm>
          <a:prstGeom prst="hexagon">
            <a:avLst/>
          </a:prstGeom>
          <a:solidFill>
            <a:srgbClr val="023E8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19" tIns="197832" rIns="182020" bIns="197831" numCol="1" spcCol="1270" anchor="ctr" anchorCtr="0">
            <a:noAutofit/>
          </a:bodyPr>
          <a:lstStyle/>
          <a:p>
            <a:pPr marL="0" lvl="0" indent="0" algn="ctr" defTabSz="889000">
              <a:lnSpc>
                <a:spcPct val="90000"/>
              </a:lnSpc>
              <a:spcBef>
                <a:spcPct val="0"/>
              </a:spcBef>
              <a:spcAft>
                <a:spcPct val="35000"/>
              </a:spcAft>
              <a:buNone/>
            </a:pPr>
            <a:r>
              <a:rPr lang="en-US" sz="3200" dirty="0"/>
              <a:t>2</a:t>
            </a:r>
          </a:p>
          <a:p>
            <a:pPr marL="0" lvl="0" indent="0" algn="ctr" defTabSz="889000">
              <a:lnSpc>
                <a:spcPct val="90000"/>
              </a:lnSpc>
              <a:spcBef>
                <a:spcPct val="0"/>
              </a:spcBef>
              <a:spcAft>
                <a:spcPct val="35000"/>
              </a:spcAft>
              <a:buNone/>
            </a:pPr>
            <a:r>
              <a:rPr lang="en-US" sz="2000" dirty="0"/>
              <a:t>Conducting inspections</a:t>
            </a:r>
          </a:p>
          <a:p>
            <a:pPr marL="0" lvl="0" indent="0" algn="ctr" defTabSz="889000">
              <a:lnSpc>
                <a:spcPct val="90000"/>
              </a:lnSpc>
              <a:spcBef>
                <a:spcPct val="0"/>
              </a:spcBef>
              <a:spcAft>
                <a:spcPct val="35000"/>
              </a:spcAft>
              <a:buNone/>
            </a:pPr>
            <a:endParaRPr lang="en-US" sz="2000" dirty="0"/>
          </a:p>
          <a:p>
            <a:pPr marL="0" lvl="0" indent="0" algn="ctr" defTabSz="889000">
              <a:lnSpc>
                <a:spcPct val="90000"/>
              </a:lnSpc>
              <a:spcBef>
                <a:spcPct val="0"/>
              </a:spcBef>
              <a:spcAft>
                <a:spcPct val="35000"/>
              </a:spcAft>
              <a:buNone/>
            </a:pPr>
            <a:endParaRPr lang="en-US" sz="2000" dirty="0"/>
          </a:p>
        </p:txBody>
      </p:sp>
      <p:sp>
        <p:nvSpPr>
          <p:cNvPr id="21" name="Hexagon 20">
            <a:extLst>
              <a:ext uri="{FF2B5EF4-FFF2-40B4-BE49-F238E27FC236}">
                <a16:creationId xmlns:a16="http://schemas.microsoft.com/office/drawing/2014/main" id="{33DA1FEF-85F3-E5C4-9472-8C2B009E425A}"/>
              </a:ext>
            </a:extLst>
          </p:cNvPr>
          <p:cNvSpPr>
            <a:spLocks/>
          </p:cNvSpPr>
          <p:nvPr/>
        </p:nvSpPr>
        <p:spPr>
          <a:xfrm>
            <a:off x="6091630" y="1529240"/>
            <a:ext cx="2749756" cy="2241131"/>
          </a:xfrm>
          <a:prstGeom prst="hexagon">
            <a:avLst/>
          </a:prstGeom>
          <a:solidFill>
            <a:srgbClr val="023E8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19" tIns="197832" rIns="182020" bIns="197831" numCol="1" spcCol="1270" anchor="ctr" anchorCtr="0">
            <a:noAutofit/>
          </a:bodyPr>
          <a:lstStyle/>
          <a:p>
            <a:pPr marL="0" lvl="0" indent="0" algn="ctr" defTabSz="889000">
              <a:lnSpc>
                <a:spcPct val="90000"/>
              </a:lnSpc>
              <a:spcBef>
                <a:spcPct val="0"/>
              </a:spcBef>
              <a:spcAft>
                <a:spcPct val="35000"/>
              </a:spcAft>
              <a:buNone/>
            </a:pPr>
            <a:r>
              <a:rPr lang="en-US" sz="3200" dirty="0"/>
              <a:t>3</a:t>
            </a:r>
          </a:p>
          <a:p>
            <a:pPr marL="0" lvl="0" indent="0" algn="ctr" defTabSz="889000">
              <a:lnSpc>
                <a:spcPct val="90000"/>
              </a:lnSpc>
              <a:spcBef>
                <a:spcPct val="0"/>
              </a:spcBef>
              <a:spcAft>
                <a:spcPct val="35000"/>
              </a:spcAft>
              <a:buNone/>
            </a:pPr>
            <a:r>
              <a:rPr lang="en-US" sz="2000" dirty="0"/>
              <a:t>Conducting Importer verification inspections</a:t>
            </a:r>
          </a:p>
          <a:p>
            <a:pPr marL="0" lvl="0" indent="0" algn="ctr" defTabSz="889000">
              <a:lnSpc>
                <a:spcPct val="90000"/>
              </a:lnSpc>
              <a:spcBef>
                <a:spcPct val="0"/>
              </a:spcBef>
              <a:spcAft>
                <a:spcPct val="35000"/>
              </a:spcAft>
              <a:buNone/>
            </a:pPr>
            <a:endParaRPr lang="en-US" sz="2000" dirty="0"/>
          </a:p>
        </p:txBody>
      </p:sp>
      <p:sp>
        <p:nvSpPr>
          <p:cNvPr id="24" name="Hexagon 23">
            <a:extLst>
              <a:ext uri="{FF2B5EF4-FFF2-40B4-BE49-F238E27FC236}">
                <a16:creationId xmlns:a16="http://schemas.microsoft.com/office/drawing/2014/main" id="{6C67B890-D3C3-54FA-A7E7-755566698840}"/>
              </a:ext>
            </a:extLst>
          </p:cNvPr>
          <p:cNvSpPr>
            <a:spLocks/>
          </p:cNvSpPr>
          <p:nvPr/>
        </p:nvSpPr>
        <p:spPr>
          <a:xfrm>
            <a:off x="8842269" y="1529240"/>
            <a:ext cx="2749756" cy="2241131"/>
          </a:xfrm>
          <a:prstGeom prst="hexagon">
            <a:avLst/>
          </a:prstGeom>
          <a:solidFill>
            <a:srgbClr val="023E8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19" tIns="197832" rIns="182020" bIns="197831" numCol="1" spcCol="1270" anchor="ctr" anchorCtr="0">
            <a:noAutofit/>
          </a:bodyPr>
          <a:lstStyle/>
          <a:p>
            <a:pPr marL="0" lvl="0" indent="0" algn="ctr" defTabSz="889000">
              <a:lnSpc>
                <a:spcPct val="90000"/>
              </a:lnSpc>
              <a:spcBef>
                <a:spcPct val="0"/>
              </a:spcBef>
              <a:spcAft>
                <a:spcPct val="35000"/>
              </a:spcAft>
              <a:buNone/>
            </a:pPr>
            <a:r>
              <a:rPr lang="en-US" sz="3200" dirty="0"/>
              <a:t>4</a:t>
            </a:r>
          </a:p>
          <a:p>
            <a:pPr lvl="0" algn="ctr" defTabSz="889000">
              <a:lnSpc>
                <a:spcPct val="90000"/>
              </a:lnSpc>
              <a:spcBef>
                <a:spcPct val="0"/>
              </a:spcBef>
              <a:spcAft>
                <a:spcPct val="35000"/>
              </a:spcAft>
            </a:pPr>
            <a:r>
              <a:rPr lang="en-US" sz="2000" dirty="0"/>
              <a:t>Conducting examinations and collecting samples</a:t>
            </a:r>
          </a:p>
        </p:txBody>
      </p:sp>
      <p:sp>
        <p:nvSpPr>
          <p:cNvPr id="27" name="Hexagon 26">
            <a:extLst>
              <a:ext uri="{FF2B5EF4-FFF2-40B4-BE49-F238E27FC236}">
                <a16:creationId xmlns:a16="http://schemas.microsoft.com/office/drawing/2014/main" id="{09031D92-F11A-50B5-50A1-7930098BAB67}"/>
              </a:ext>
            </a:extLst>
          </p:cNvPr>
          <p:cNvSpPr>
            <a:spLocks/>
          </p:cNvSpPr>
          <p:nvPr/>
        </p:nvSpPr>
        <p:spPr>
          <a:xfrm>
            <a:off x="1965621" y="3770322"/>
            <a:ext cx="2749756" cy="2241131"/>
          </a:xfrm>
          <a:prstGeom prst="hexagon">
            <a:avLst/>
          </a:prstGeom>
          <a:solidFill>
            <a:srgbClr val="023E8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19" tIns="197832" rIns="182020" bIns="197831" numCol="1" spcCol="1270" anchor="ctr" anchorCtr="0">
            <a:noAutofit/>
          </a:bodyPr>
          <a:lstStyle/>
          <a:p>
            <a:pPr marL="0" lvl="0" indent="0" algn="ctr" defTabSz="889000">
              <a:lnSpc>
                <a:spcPct val="90000"/>
              </a:lnSpc>
              <a:spcBef>
                <a:spcPct val="0"/>
              </a:spcBef>
              <a:spcAft>
                <a:spcPct val="35000"/>
              </a:spcAft>
              <a:buNone/>
            </a:pPr>
            <a:r>
              <a:rPr lang="en-US" sz="3200" dirty="0"/>
              <a:t>5</a:t>
            </a:r>
          </a:p>
          <a:p>
            <a:pPr marL="0" lvl="0" indent="0" algn="ctr" defTabSz="889000">
              <a:lnSpc>
                <a:spcPct val="90000"/>
              </a:lnSpc>
              <a:spcBef>
                <a:spcPct val="0"/>
              </a:spcBef>
              <a:spcAft>
                <a:spcPct val="35000"/>
              </a:spcAft>
              <a:buNone/>
            </a:pPr>
            <a:r>
              <a:rPr lang="en-US" sz="2000" dirty="0"/>
              <a:t>Conducting</a:t>
            </a:r>
            <a:br>
              <a:rPr lang="en-US" sz="2000" dirty="0"/>
            </a:br>
            <a:r>
              <a:rPr lang="en-US" sz="2000" dirty="0"/>
              <a:t>filers evaluations</a:t>
            </a:r>
          </a:p>
          <a:p>
            <a:pPr marL="0" lvl="0" indent="0" algn="ctr" defTabSz="889000">
              <a:lnSpc>
                <a:spcPct val="90000"/>
              </a:lnSpc>
              <a:spcBef>
                <a:spcPct val="0"/>
              </a:spcBef>
              <a:spcAft>
                <a:spcPct val="35000"/>
              </a:spcAft>
              <a:buNone/>
            </a:pPr>
            <a:r>
              <a:rPr lang="en-US" sz="2000" dirty="0"/>
              <a:t> </a:t>
            </a:r>
          </a:p>
        </p:txBody>
      </p:sp>
      <p:sp>
        <p:nvSpPr>
          <p:cNvPr id="30" name="Hexagon 29">
            <a:extLst>
              <a:ext uri="{FF2B5EF4-FFF2-40B4-BE49-F238E27FC236}">
                <a16:creationId xmlns:a16="http://schemas.microsoft.com/office/drawing/2014/main" id="{AABA6910-EE35-BA49-70B2-26FACC38FB46}"/>
              </a:ext>
            </a:extLst>
          </p:cNvPr>
          <p:cNvSpPr>
            <a:spLocks/>
          </p:cNvSpPr>
          <p:nvPr/>
        </p:nvSpPr>
        <p:spPr>
          <a:xfrm>
            <a:off x="4725633" y="3770322"/>
            <a:ext cx="2749756" cy="2241131"/>
          </a:xfrm>
          <a:prstGeom prst="hexagon">
            <a:avLst/>
          </a:prstGeom>
          <a:solidFill>
            <a:srgbClr val="023E8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19" tIns="197832" rIns="182020" bIns="197831" numCol="1" spcCol="1270" anchor="ctr" anchorCtr="0">
            <a:noAutofit/>
          </a:bodyPr>
          <a:lstStyle/>
          <a:p>
            <a:pPr algn="ctr" defTabSz="889000">
              <a:lnSpc>
                <a:spcPct val="90000"/>
              </a:lnSpc>
              <a:spcBef>
                <a:spcPct val="0"/>
              </a:spcBef>
              <a:spcAft>
                <a:spcPct val="35000"/>
              </a:spcAft>
            </a:pPr>
            <a:r>
              <a:rPr lang="en-US" sz="3200" dirty="0"/>
              <a:t>6</a:t>
            </a:r>
          </a:p>
          <a:p>
            <a:pPr algn="ctr" defTabSz="889000">
              <a:lnSpc>
                <a:spcPct val="90000"/>
              </a:lnSpc>
              <a:spcBef>
                <a:spcPct val="0"/>
              </a:spcBef>
              <a:spcAft>
                <a:spcPct val="35000"/>
              </a:spcAft>
            </a:pPr>
            <a:r>
              <a:rPr lang="en-US" sz="2000" dirty="0"/>
              <a:t>Conducting country program assessments</a:t>
            </a:r>
          </a:p>
        </p:txBody>
      </p:sp>
      <p:sp>
        <p:nvSpPr>
          <p:cNvPr id="33" name="Hexagon 32">
            <a:extLst>
              <a:ext uri="{FF2B5EF4-FFF2-40B4-BE49-F238E27FC236}">
                <a16:creationId xmlns:a16="http://schemas.microsoft.com/office/drawing/2014/main" id="{F38EB4DD-4E4F-5CB0-CF09-15967623F4D2}"/>
              </a:ext>
            </a:extLst>
          </p:cNvPr>
          <p:cNvSpPr/>
          <p:nvPr/>
        </p:nvSpPr>
        <p:spPr>
          <a:xfrm>
            <a:off x="7466999" y="3772391"/>
            <a:ext cx="2748055" cy="2236992"/>
          </a:xfrm>
          <a:prstGeom prst="hexagon">
            <a:avLst/>
          </a:prstGeom>
          <a:solidFill>
            <a:srgbClr val="023E8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1168" rIns="0" bIns="201168" numCol="1" spcCol="1270" anchor="ctr" anchorCtr="0">
            <a:noAutofit/>
          </a:bodyPr>
          <a:lstStyle/>
          <a:p>
            <a:pPr marL="0" lvl="0" indent="0" algn="ctr" defTabSz="889000">
              <a:lnSpc>
                <a:spcPct val="90000"/>
              </a:lnSpc>
              <a:spcBef>
                <a:spcPct val="0"/>
              </a:spcBef>
              <a:spcAft>
                <a:spcPct val="35000"/>
              </a:spcAft>
              <a:buNone/>
            </a:pPr>
            <a:r>
              <a:rPr lang="en-US" sz="3200" kern="1200" dirty="0"/>
              <a:t>7</a:t>
            </a:r>
          </a:p>
          <a:p>
            <a:pPr marL="0" lvl="0" indent="0" algn="ctr" defTabSz="889000">
              <a:lnSpc>
                <a:spcPct val="90000"/>
              </a:lnSpc>
              <a:spcBef>
                <a:spcPct val="0"/>
              </a:spcBef>
              <a:spcAft>
                <a:spcPct val="35000"/>
              </a:spcAft>
              <a:buNone/>
            </a:pPr>
            <a:r>
              <a:rPr lang="en-US" sz="2000" kern="1200" dirty="0"/>
              <a:t>Receiving information from partners and FDA </a:t>
            </a:r>
            <a:r>
              <a:rPr lang="en-US" sz="2000" dirty="0"/>
              <a:t>foreign</a:t>
            </a:r>
            <a:r>
              <a:rPr lang="en-US" sz="2000" kern="1200" dirty="0"/>
              <a:t> offices</a:t>
            </a:r>
          </a:p>
        </p:txBody>
      </p:sp>
    </p:spTree>
    <p:custDataLst>
      <p:tags r:id="rId1"/>
    </p:custDataLst>
    <p:extLst>
      <p:ext uri="{BB962C8B-B14F-4D97-AF65-F5344CB8AC3E}">
        <p14:creationId xmlns:p14="http://schemas.microsoft.com/office/powerpoint/2010/main" val="36348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4" grpId="0" animBg="1"/>
      <p:bldP spid="27" grpId="0" animBg="1"/>
      <p:bldP spid="30"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21E1FCB-235C-123A-6EC3-F36575A7CEAA}"/>
              </a:ext>
            </a:extLst>
          </p:cNvPr>
          <p:cNvSpPr>
            <a:spLocks/>
          </p:cNvSpPr>
          <p:nvPr/>
        </p:nvSpPr>
        <p:spPr>
          <a:xfrm>
            <a:off x="60089" y="1006596"/>
            <a:ext cx="12192000" cy="5559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DE2FE2-2E25-1402-FB85-9672E716EA3C}"/>
              </a:ext>
            </a:extLst>
          </p:cNvPr>
          <p:cNvSpPr>
            <a:spLocks noGrp="1"/>
          </p:cNvSpPr>
          <p:nvPr>
            <p:ph type="title"/>
          </p:nvPr>
        </p:nvSpPr>
        <p:spPr/>
        <p:txBody>
          <a:bodyPr/>
          <a:lstStyle/>
          <a:p>
            <a:r>
              <a:rPr lang="en-US" dirty="0"/>
              <a:t>How Seafood Enters the U.S.</a:t>
            </a:r>
          </a:p>
        </p:txBody>
      </p:sp>
      <p:sp>
        <p:nvSpPr>
          <p:cNvPr id="4" name="Slide Number Placeholder 3">
            <a:extLst>
              <a:ext uri="{FF2B5EF4-FFF2-40B4-BE49-F238E27FC236}">
                <a16:creationId xmlns:a16="http://schemas.microsoft.com/office/drawing/2014/main" id="{8E6A59B7-2E52-8462-6FDD-2FDA4CEFD627}"/>
              </a:ext>
            </a:extLst>
          </p:cNvPr>
          <p:cNvSpPr>
            <a:spLocks noGrp="1"/>
          </p:cNvSpPr>
          <p:nvPr>
            <p:ph type="sldNum" sz="quarter" idx="4"/>
          </p:nvPr>
        </p:nvSpPr>
        <p:spPr/>
        <p:txBody>
          <a:bodyPr/>
          <a:lstStyle/>
          <a:p>
            <a:fld id="{9DAB3369-7666-44EB-AEA9-5FA9440DB40A}" type="slidenum">
              <a:rPr lang="en-US" smtClean="0"/>
              <a:pPr/>
              <a:t>7</a:t>
            </a:fld>
            <a:endParaRPr lang="en-US" dirty="0"/>
          </a:p>
        </p:txBody>
      </p:sp>
      <p:pic>
        <p:nvPicPr>
          <p:cNvPr id="5" name="Picture 8" descr="image006" hidden="1">
            <a:extLst>
              <a:ext uri="{FF2B5EF4-FFF2-40B4-BE49-F238E27FC236}">
                <a16:creationId xmlns:a16="http://schemas.microsoft.com/office/drawing/2014/main" id="{D77B372F-8D40-9379-4590-88E9F0975F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6" t="11545" r="1626" b="-5356"/>
          <a:stretch/>
        </p:blipFill>
        <p:spPr bwMode="auto">
          <a:xfrm>
            <a:off x="2066932" y="1104902"/>
            <a:ext cx="8058136" cy="566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 name="Group 103">
            <a:extLst>
              <a:ext uri="{FF2B5EF4-FFF2-40B4-BE49-F238E27FC236}">
                <a16:creationId xmlns:a16="http://schemas.microsoft.com/office/drawing/2014/main" id="{A741EFB7-8E86-9A5E-81FD-D3D24A9D04FD}"/>
              </a:ext>
            </a:extLst>
          </p:cNvPr>
          <p:cNvGrpSpPr/>
          <p:nvPr/>
        </p:nvGrpSpPr>
        <p:grpSpPr>
          <a:xfrm>
            <a:off x="1554886" y="1221393"/>
            <a:ext cx="9259572" cy="5141483"/>
            <a:chOff x="2036260" y="1270380"/>
            <a:chExt cx="9259572" cy="5141483"/>
          </a:xfrm>
        </p:grpSpPr>
        <p:grpSp>
          <p:nvGrpSpPr>
            <p:cNvPr id="60" name="Group 59">
              <a:extLst>
                <a:ext uri="{FF2B5EF4-FFF2-40B4-BE49-F238E27FC236}">
                  <a16:creationId xmlns:a16="http://schemas.microsoft.com/office/drawing/2014/main" id="{DC9E3784-3ED4-1E71-5713-D735CA1313DB}"/>
                </a:ext>
              </a:extLst>
            </p:cNvPr>
            <p:cNvGrpSpPr/>
            <p:nvPr/>
          </p:nvGrpSpPr>
          <p:grpSpPr>
            <a:xfrm>
              <a:off x="9674799" y="1270380"/>
              <a:ext cx="1420586" cy="1311684"/>
              <a:chOff x="8671832" y="1273789"/>
              <a:chExt cx="1420586" cy="1311684"/>
            </a:xfrm>
          </p:grpSpPr>
          <p:sp>
            <p:nvSpPr>
              <p:cNvPr id="26" name="TextBox 25">
                <a:extLst>
                  <a:ext uri="{FF2B5EF4-FFF2-40B4-BE49-F238E27FC236}">
                    <a16:creationId xmlns:a16="http://schemas.microsoft.com/office/drawing/2014/main" id="{6D533453-9384-FB84-093F-2234299D9D1A}"/>
                  </a:ext>
                </a:extLst>
              </p:cNvPr>
              <p:cNvSpPr txBox="1"/>
              <p:nvPr/>
            </p:nvSpPr>
            <p:spPr>
              <a:xfrm>
                <a:off x="8671832" y="2031475"/>
                <a:ext cx="1420586" cy="553998"/>
              </a:xfrm>
              <a:prstGeom prst="rect">
                <a:avLst/>
              </a:prstGeom>
              <a:noFill/>
            </p:spPr>
            <p:txBody>
              <a:bodyPr wrap="square">
                <a:spAutoFit/>
              </a:bodyPr>
              <a:lstStyle/>
              <a:p>
                <a:pPr algn="ctr">
                  <a:lnSpc>
                    <a:spcPts val="1820"/>
                  </a:lnSpc>
                </a:pPr>
                <a:r>
                  <a:rPr lang="en-US" sz="1700" dirty="0"/>
                  <a:t>Prior Notice </a:t>
                </a:r>
              </a:p>
              <a:p>
                <a:pPr algn="ctr">
                  <a:lnSpc>
                    <a:spcPts val="1820"/>
                  </a:lnSpc>
                </a:pPr>
                <a:endParaRPr lang="en-US" sz="1700" dirty="0"/>
              </a:p>
            </p:txBody>
          </p:sp>
          <p:pic>
            <p:nvPicPr>
              <p:cNvPr id="38" name="Picture 37" descr="A blue and black icon with a triangle and a warning sign&#10;&#10;AI-generated content may be incorrect.">
                <a:extLst>
                  <a:ext uri="{FF2B5EF4-FFF2-40B4-BE49-F238E27FC236}">
                    <a16:creationId xmlns:a16="http://schemas.microsoft.com/office/drawing/2014/main" id="{186CFB7C-15D4-EC73-034C-82F441041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0500" y="1273789"/>
                <a:ext cx="603250" cy="685800"/>
              </a:xfrm>
              <a:prstGeom prst="rect">
                <a:avLst/>
              </a:prstGeom>
            </p:spPr>
          </p:pic>
        </p:grpSp>
        <p:grpSp>
          <p:nvGrpSpPr>
            <p:cNvPr id="62" name="Group 61">
              <a:extLst>
                <a:ext uri="{FF2B5EF4-FFF2-40B4-BE49-F238E27FC236}">
                  <a16:creationId xmlns:a16="http://schemas.microsoft.com/office/drawing/2014/main" id="{99E65F6A-B58A-B031-DCBC-684C7A6EA782}"/>
                </a:ext>
              </a:extLst>
            </p:cNvPr>
            <p:cNvGrpSpPr/>
            <p:nvPr/>
          </p:nvGrpSpPr>
          <p:grpSpPr>
            <a:xfrm>
              <a:off x="6953054" y="3186830"/>
              <a:ext cx="1886146" cy="1336025"/>
              <a:chOff x="6195452" y="3272093"/>
              <a:chExt cx="1886146" cy="1336025"/>
            </a:xfrm>
          </p:grpSpPr>
          <p:sp>
            <p:nvSpPr>
              <p:cNvPr id="31" name="TextBox 30">
                <a:extLst>
                  <a:ext uri="{FF2B5EF4-FFF2-40B4-BE49-F238E27FC236}">
                    <a16:creationId xmlns:a16="http://schemas.microsoft.com/office/drawing/2014/main" id="{8D6B9850-62F8-A659-0930-A34020CBE839}"/>
                  </a:ext>
                </a:extLst>
              </p:cNvPr>
              <p:cNvSpPr txBox="1"/>
              <p:nvPr/>
            </p:nvSpPr>
            <p:spPr>
              <a:xfrm>
                <a:off x="6195452" y="4054120"/>
                <a:ext cx="1886146" cy="553998"/>
              </a:xfrm>
              <a:prstGeom prst="rect">
                <a:avLst/>
              </a:prstGeom>
              <a:noFill/>
            </p:spPr>
            <p:txBody>
              <a:bodyPr wrap="square">
                <a:spAutoFit/>
              </a:bodyPr>
              <a:lstStyle/>
              <a:p>
                <a:pPr algn="ctr">
                  <a:lnSpc>
                    <a:spcPts val="1820"/>
                  </a:lnSpc>
                </a:pPr>
                <a:r>
                  <a:rPr lang="en-US" sz="1700" dirty="0"/>
                  <a:t>PREDICT Screening</a:t>
                </a:r>
              </a:p>
            </p:txBody>
          </p:sp>
          <p:pic>
            <p:nvPicPr>
              <p:cNvPr id="40" name="Picture 39" descr="A blue and white computer with a magnifying glass&#10;&#10;AI-generated content may be incorrect.">
                <a:extLst>
                  <a:ext uri="{FF2B5EF4-FFF2-40B4-BE49-F238E27FC236}">
                    <a16:creationId xmlns:a16="http://schemas.microsoft.com/office/drawing/2014/main" id="{9A0B6D0C-415C-4FDC-9B91-5C7E9559AC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225" y="3272093"/>
                <a:ext cx="736600" cy="666750"/>
              </a:xfrm>
              <a:prstGeom prst="rect">
                <a:avLst/>
              </a:prstGeom>
            </p:spPr>
          </p:pic>
        </p:grpSp>
        <p:grpSp>
          <p:nvGrpSpPr>
            <p:cNvPr id="64" name="Group 63">
              <a:extLst>
                <a:ext uri="{FF2B5EF4-FFF2-40B4-BE49-F238E27FC236}">
                  <a16:creationId xmlns:a16="http://schemas.microsoft.com/office/drawing/2014/main" id="{2FCC7696-E1BD-FCFD-2623-E1838DDEC1AB}"/>
                </a:ext>
              </a:extLst>
            </p:cNvPr>
            <p:cNvGrpSpPr/>
            <p:nvPr/>
          </p:nvGrpSpPr>
          <p:grpSpPr>
            <a:xfrm>
              <a:off x="2036260" y="4102987"/>
              <a:ext cx="2036266" cy="1280244"/>
              <a:chOff x="2125017" y="3906185"/>
              <a:chExt cx="2036266" cy="1280244"/>
            </a:xfrm>
          </p:grpSpPr>
          <p:sp>
            <p:nvSpPr>
              <p:cNvPr id="33" name="TextBox 32">
                <a:extLst>
                  <a:ext uri="{FF2B5EF4-FFF2-40B4-BE49-F238E27FC236}">
                    <a16:creationId xmlns:a16="http://schemas.microsoft.com/office/drawing/2014/main" id="{AB98E1AD-F4C2-3E7C-3484-3394F914FCC3}"/>
                  </a:ext>
                </a:extLst>
              </p:cNvPr>
              <p:cNvSpPr txBox="1"/>
              <p:nvPr/>
            </p:nvSpPr>
            <p:spPr>
              <a:xfrm>
                <a:off x="2125017" y="4632431"/>
                <a:ext cx="2036266" cy="553998"/>
              </a:xfrm>
              <a:prstGeom prst="rect">
                <a:avLst/>
              </a:prstGeom>
              <a:noFill/>
            </p:spPr>
            <p:txBody>
              <a:bodyPr wrap="square">
                <a:spAutoFit/>
              </a:bodyPr>
              <a:lstStyle/>
              <a:p>
                <a:pPr algn="ctr">
                  <a:lnSpc>
                    <a:spcPts val="1820"/>
                  </a:lnSpc>
                </a:pPr>
                <a:r>
                  <a:rPr lang="en-US" sz="1700" dirty="0"/>
                  <a:t>Field Exam and/or Sample Collection</a:t>
                </a:r>
              </a:p>
            </p:txBody>
          </p:sp>
          <p:pic>
            <p:nvPicPr>
              <p:cNvPr id="42" name="Picture 41" descr="A magnifying glass over boxes&#10;&#10;AI-generated content may be incorrect.">
                <a:extLst>
                  <a:ext uri="{FF2B5EF4-FFF2-40B4-BE49-F238E27FC236}">
                    <a16:creationId xmlns:a16="http://schemas.microsoft.com/office/drawing/2014/main" id="{5C4136DD-E6A4-B9C2-D1E6-09E6E6E99C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250" y="3906185"/>
                <a:ext cx="685800" cy="609600"/>
              </a:xfrm>
              <a:prstGeom prst="rect">
                <a:avLst/>
              </a:prstGeom>
            </p:spPr>
          </p:pic>
        </p:grpSp>
        <p:grpSp>
          <p:nvGrpSpPr>
            <p:cNvPr id="61" name="Group 60">
              <a:extLst>
                <a:ext uri="{FF2B5EF4-FFF2-40B4-BE49-F238E27FC236}">
                  <a16:creationId xmlns:a16="http://schemas.microsoft.com/office/drawing/2014/main" id="{57A84660-BEF2-7F10-7490-FDDA5A03C656}"/>
                </a:ext>
              </a:extLst>
            </p:cNvPr>
            <p:cNvGrpSpPr/>
            <p:nvPr/>
          </p:nvGrpSpPr>
          <p:grpSpPr>
            <a:xfrm>
              <a:off x="4718405" y="3154172"/>
              <a:ext cx="1082854" cy="1365893"/>
              <a:chOff x="4532941" y="3206863"/>
              <a:chExt cx="1082854" cy="1365893"/>
            </a:xfrm>
          </p:grpSpPr>
          <p:sp>
            <p:nvSpPr>
              <p:cNvPr id="32" name="TextBox 31">
                <a:extLst>
                  <a:ext uri="{FF2B5EF4-FFF2-40B4-BE49-F238E27FC236}">
                    <a16:creationId xmlns:a16="http://schemas.microsoft.com/office/drawing/2014/main" id="{793FC8E9-BFF4-D780-56EB-E447627CA649}"/>
                  </a:ext>
                </a:extLst>
              </p:cNvPr>
              <p:cNvSpPr txBox="1"/>
              <p:nvPr/>
            </p:nvSpPr>
            <p:spPr>
              <a:xfrm>
                <a:off x="4532941" y="4018758"/>
                <a:ext cx="1082854" cy="553998"/>
              </a:xfrm>
              <a:prstGeom prst="rect">
                <a:avLst/>
              </a:prstGeom>
              <a:noFill/>
            </p:spPr>
            <p:txBody>
              <a:bodyPr wrap="square">
                <a:spAutoFit/>
              </a:bodyPr>
              <a:lstStyle/>
              <a:p>
                <a:pPr algn="ctr">
                  <a:lnSpc>
                    <a:spcPts val="1820"/>
                  </a:lnSpc>
                </a:pPr>
                <a:r>
                  <a:rPr lang="en-US" sz="1700" dirty="0"/>
                  <a:t>Entry Review</a:t>
                </a:r>
              </a:p>
            </p:txBody>
          </p:sp>
          <p:pic>
            <p:nvPicPr>
              <p:cNvPr id="44" name="Picture 43" descr="A computer screen with check marks&#10;&#10;AI-generated content may be incorrect.">
                <a:extLst>
                  <a:ext uri="{FF2B5EF4-FFF2-40B4-BE49-F238E27FC236}">
                    <a16:creationId xmlns:a16="http://schemas.microsoft.com/office/drawing/2014/main" id="{09F6EEDF-0561-5CC0-6DF3-338AA9D5D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5118" y="3206863"/>
                <a:ext cx="698500" cy="730250"/>
              </a:xfrm>
              <a:prstGeom prst="rect">
                <a:avLst/>
              </a:prstGeom>
            </p:spPr>
          </p:pic>
        </p:grpSp>
        <p:grpSp>
          <p:nvGrpSpPr>
            <p:cNvPr id="66" name="Group 65">
              <a:extLst>
                <a:ext uri="{FF2B5EF4-FFF2-40B4-BE49-F238E27FC236}">
                  <a16:creationId xmlns:a16="http://schemas.microsoft.com/office/drawing/2014/main" id="{5A878BE6-9665-F7E9-C733-3C18DDC74793}"/>
                </a:ext>
              </a:extLst>
            </p:cNvPr>
            <p:cNvGrpSpPr/>
            <p:nvPr/>
          </p:nvGrpSpPr>
          <p:grpSpPr>
            <a:xfrm>
              <a:off x="4549539" y="5239538"/>
              <a:ext cx="1420586" cy="1172325"/>
              <a:chOff x="4458773" y="5089475"/>
              <a:chExt cx="1420586" cy="1172325"/>
            </a:xfrm>
          </p:grpSpPr>
          <p:sp>
            <p:nvSpPr>
              <p:cNvPr id="34" name="TextBox 33">
                <a:extLst>
                  <a:ext uri="{FF2B5EF4-FFF2-40B4-BE49-F238E27FC236}">
                    <a16:creationId xmlns:a16="http://schemas.microsoft.com/office/drawing/2014/main" id="{2ACC3BF7-9A41-4262-50E4-2D163BA6A209}"/>
                  </a:ext>
                </a:extLst>
              </p:cNvPr>
              <p:cNvSpPr txBox="1"/>
              <p:nvPr/>
            </p:nvSpPr>
            <p:spPr>
              <a:xfrm>
                <a:off x="4458773" y="5707802"/>
                <a:ext cx="1420586" cy="553998"/>
              </a:xfrm>
              <a:prstGeom prst="rect">
                <a:avLst/>
              </a:prstGeom>
              <a:noFill/>
            </p:spPr>
            <p:txBody>
              <a:bodyPr wrap="square">
                <a:spAutoFit/>
              </a:bodyPr>
              <a:lstStyle/>
              <a:p>
                <a:pPr algn="ctr">
                  <a:lnSpc>
                    <a:spcPts val="1820"/>
                  </a:lnSpc>
                </a:pPr>
                <a:r>
                  <a:rPr lang="en-US" sz="1700" dirty="0"/>
                  <a:t>Compliance Branch</a:t>
                </a:r>
              </a:p>
            </p:txBody>
          </p:sp>
          <p:pic>
            <p:nvPicPr>
              <p:cNvPr id="46" name="Picture 45" descr="A blue gavel and a checklist&#10;&#10;AI-generated content may be incorrect.">
                <a:extLst>
                  <a:ext uri="{FF2B5EF4-FFF2-40B4-BE49-F238E27FC236}">
                    <a16:creationId xmlns:a16="http://schemas.microsoft.com/office/drawing/2014/main" id="{596C9628-C8B8-06F1-A8E1-33E3591580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166" y="5089475"/>
                <a:ext cx="685800" cy="533400"/>
              </a:xfrm>
              <a:prstGeom prst="rect">
                <a:avLst/>
              </a:prstGeom>
            </p:spPr>
          </p:pic>
        </p:grpSp>
        <p:grpSp>
          <p:nvGrpSpPr>
            <p:cNvPr id="65" name="Group 64">
              <a:extLst>
                <a:ext uri="{FF2B5EF4-FFF2-40B4-BE49-F238E27FC236}">
                  <a16:creationId xmlns:a16="http://schemas.microsoft.com/office/drawing/2014/main" id="{F0C95B56-0B3B-4D67-2585-C10A1FC2C804}"/>
                </a:ext>
              </a:extLst>
            </p:cNvPr>
            <p:cNvGrpSpPr/>
            <p:nvPr/>
          </p:nvGrpSpPr>
          <p:grpSpPr>
            <a:xfrm>
              <a:off x="9956952" y="5040331"/>
              <a:ext cx="1338880" cy="1353862"/>
              <a:chOff x="10227793" y="4828054"/>
              <a:chExt cx="1338880" cy="1353862"/>
            </a:xfrm>
          </p:grpSpPr>
          <p:sp>
            <p:nvSpPr>
              <p:cNvPr id="30" name="TextBox 29">
                <a:extLst>
                  <a:ext uri="{FF2B5EF4-FFF2-40B4-BE49-F238E27FC236}">
                    <a16:creationId xmlns:a16="http://schemas.microsoft.com/office/drawing/2014/main" id="{8884240D-DBEE-4E66-9CDF-2F5288ADBAEB}"/>
                  </a:ext>
                </a:extLst>
              </p:cNvPr>
              <p:cNvSpPr txBox="1"/>
              <p:nvPr/>
            </p:nvSpPr>
            <p:spPr>
              <a:xfrm>
                <a:off x="10227793" y="5627918"/>
                <a:ext cx="1338880" cy="553998"/>
              </a:xfrm>
              <a:prstGeom prst="rect">
                <a:avLst/>
              </a:prstGeom>
              <a:noFill/>
            </p:spPr>
            <p:txBody>
              <a:bodyPr wrap="square">
                <a:spAutoFit/>
              </a:bodyPr>
              <a:lstStyle/>
              <a:p>
                <a:pPr algn="ctr">
                  <a:lnSpc>
                    <a:spcPts val="1820"/>
                  </a:lnSpc>
                </a:pPr>
                <a:r>
                  <a:rPr lang="en-US" sz="1700" dirty="0"/>
                  <a:t>U.S. Commerce</a:t>
                </a:r>
              </a:p>
            </p:txBody>
          </p:sp>
          <p:pic>
            <p:nvPicPr>
              <p:cNvPr id="48" name="Picture 47" descr="A blue logo with arrows and a cube&#10;&#10;AI-generated content may be incorrect.">
                <a:extLst>
                  <a:ext uri="{FF2B5EF4-FFF2-40B4-BE49-F238E27FC236}">
                    <a16:creationId xmlns:a16="http://schemas.microsoft.com/office/drawing/2014/main" id="{26FAF112-5F95-2007-7C9B-59ACD2F160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54308" y="4828054"/>
                <a:ext cx="1085850" cy="685800"/>
              </a:xfrm>
              <a:prstGeom prst="rect">
                <a:avLst/>
              </a:prstGeom>
            </p:spPr>
          </p:pic>
        </p:grpSp>
        <p:grpSp>
          <p:nvGrpSpPr>
            <p:cNvPr id="63" name="Group 62">
              <a:extLst>
                <a:ext uri="{FF2B5EF4-FFF2-40B4-BE49-F238E27FC236}">
                  <a16:creationId xmlns:a16="http://schemas.microsoft.com/office/drawing/2014/main" id="{13F87A41-29F2-494D-340A-BA3CC57977CB}"/>
                </a:ext>
              </a:extLst>
            </p:cNvPr>
            <p:cNvGrpSpPr/>
            <p:nvPr/>
          </p:nvGrpSpPr>
          <p:grpSpPr>
            <a:xfrm>
              <a:off x="7320123" y="5239538"/>
              <a:ext cx="1466794" cy="1130780"/>
              <a:chOff x="6374783" y="5223209"/>
              <a:chExt cx="1466794" cy="1130780"/>
            </a:xfrm>
          </p:grpSpPr>
          <p:sp>
            <p:nvSpPr>
              <p:cNvPr id="28" name="TextBox 27">
                <a:extLst>
                  <a:ext uri="{FF2B5EF4-FFF2-40B4-BE49-F238E27FC236}">
                    <a16:creationId xmlns:a16="http://schemas.microsoft.com/office/drawing/2014/main" id="{172D7A12-CD17-A3CE-225E-FC45010A9E96}"/>
                  </a:ext>
                </a:extLst>
              </p:cNvPr>
              <p:cNvSpPr txBox="1"/>
              <p:nvPr/>
            </p:nvSpPr>
            <p:spPr>
              <a:xfrm>
                <a:off x="6374783" y="6030824"/>
                <a:ext cx="1466794" cy="323165"/>
              </a:xfrm>
              <a:prstGeom prst="rect">
                <a:avLst/>
              </a:prstGeom>
              <a:noFill/>
            </p:spPr>
            <p:txBody>
              <a:bodyPr wrap="square">
                <a:spAutoFit/>
              </a:bodyPr>
              <a:lstStyle/>
              <a:p>
                <a:pPr algn="ctr">
                  <a:lnSpc>
                    <a:spcPts val="1820"/>
                  </a:lnSpc>
                </a:pPr>
                <a:r>
                  <a:rPr lang="en-US" sz="1700" dirty="0"/>
                  <a:t>May Proceed</a:t>
                </a:r>
              </a:p>
            </p:txBody>
          </p:sp>
          <p:pic>
            <p:nvPicPr>
              <p:cNvPr id="50" name="Picture 49" descr="A blue circle with a check mark and a blue circle with a check mark&#10;&#10;AI-generated content may be incorrect.">
                <a:extLst>
                  <a:ext uri="{FF2B5EF4-FFF2-40B4-BE49-F238E27FC236}">
                    <a16:creationId xmlns:a16="http://schemas.microsoft.com/office/drawing/2014/main" id="{A8D1D019-DB7F-A004-931A-B9D0B752DC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7505" y="5223209"/>
                <a:ext cx="641350" cy="685800"/>
              </a:xfrm>
              <a:prstGeom prst="rect">
                <a:avLst/>
              </a:prstGeom>
            </p:spPr>
          </p:pic>
        </p:grpSp>
        <p:grpSp>
          <p:nvGrpSpPr>
            <p:cNvPr id="59" name="Group 58">
              <a:extLst>
                <a:ext uri="{FF2B5EF4-FFF2-40B4-BE49-F238E27FC236}">
                  <a16:creationId xmlns:a16="http://schemas.microsoft.com/office/drawing/2014/main" id="{E378783F-582E-B5A4-F1A2-2518C56AAA39}"/>
                </a:ext>
              </a:extLst>
            </p:cNvPr>
            <p:cNvGrpSpPr/>
            <p:nvPr/>
          </p:nvGrpSpPr>
          <p:grpSpPr>
            <a:xfrm>
              <a:off x="6612658" y="1270380"/>
              <a:ext cx="2569792" cy="1322644"/>
              <a:chOff x="5825812" y="1270380"/>
              <a:chExt cx="2569792" cy="1322644"/>
            </a:xfrm>
          </p:grpSpPr>
          <p:sp>
            <p:nvSpPr>
              <p:cNvPr id="24" name="TextBox 23">
                <a:extLst>
                  <a:ext uri="{FF2B5EF4-FFF2-40B4-BE49-F238E27FC236}">
                    <a16:creationId xmlns:a16="http://schemas.microsoft.com/office/drawing/2014/main" id="{56B1E4DC-FEB9-5033-E2BA-438E0BE181D6}"/>
                  </a:ext>
                </a:extLst>
              </p:cNvPr>
              <p:cNvSpPr txBox="1"/>
              <p:nvPr/>
            </p:nvSpPr>
            <p:spPr>
              <a:xfrm>
                <a:off x="5825812" y="2039026"/>
                <a:ext cx="2569792" cy="553998"/>
              </a:xfrm>
              <a:prstGeom prst="rect">
                <a:avLst/>
              </a:prstGeom>
              <a:noFill/>
            </p:spPr>
            <p:txBody>
              <a:bodyPr wrap="square">
                <a:spAutoFit/>
              </a:bodyPr>
              <a:lstStyle/>
              <a:p>
                <a:pPr algn="ctr">
                  <a:lnSpc>
                    <a:spcPts val="1820"/>
                  </a:lnSpc>
                </a:pPr>
                <a:r>
                  <a:rPr lang="en-US" sz="1700" dirty="0"/>
                  <a:t>Automated Commercial Environment (ACE)</a:t>
                </a:r>
              </a:p>
            </p:txBody>
          </p:sp>
          <p:pic>
            <p:nvPicPr>
              <p:cNvPr id="52" name="Picture 51" descr="A blue and black computer screen&#10;&#10;AI-generated content may be incorrect.">
                <a:extLst>
                  <a:ext uri="{FF2B5EF4-FFF2-40B4-BE49-F238E27FC236}">
                    <a16:creationId xmlns:a16="http://schemas.microsoft.com/office/drawing/2014/main" id="{DCF5A424-64C1-778E-ED46-4724CFB22F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67808" y="1270380"/>
                <a:ext cx="685800" cy="679450"/>
              </a:xfrm>
              <a:prstGeom prst="rect">
                <a:avLst/>
              </a:prstGeom>
            </p:spPr>
          </p:pic>
        </p:grpSp>
        <p:grpSp>
          <p:nvGrpSpPr>
            <p:cNvPr id="58" name="Group 57">
              <a:extLst>
                <a:ext uri="{FF2B5EF4-FFF2-40B4-BE49-F238E27FC236}">
                  <a16:creationId xmlns:a16="http://schemas.microsoft.com/office/drawing/2014/main" id="{AE36A839-6244-23A9-EE7C-5C31F0AB0F66}"/>
                </a:ext>
              </a:extLst>
            </p:cNvPr>
            <p:cNvGrpSpPr/>
            <p:nvPr/>
          </p:nvGrpSpPr>
          <p:grpSpPr>
            <a:xfrm>
              <a:off x="4546318" y="1335694"/>
              <a:ext cx="1427028" cy="1259367"/>
              <a:chOff x="4403139" y="1350702"/>
              <a:chExt cx="1427028" cy="1259367"/>
            </a:xfrm>
          </p:grpSpPr>
          <p:sp>
            <p:nvSpPr>
              <p:cNvPr id="22" name="TextBox 21">
                <a:extLst>
                  <a:ext uri="{FF2B5EF4-FFF2-40B4-BE49-F238E27FC236}">
                    <a16:creationId xmlns:a16="http://schemas.microsoft.com/office/drawing/2014/main" id="{9A85A72A-5CE5-D2D4-314D-68838E7BD425}"/>
                  </a:ext>
                </a:extLst>
              </p:cNvPr>
              <p:cNvSpPr txBox="1"/>
              <p:nvPr/>
            </p:nvSpPr>
            <p:spPr>
              <a:xfrm>
                <a:off x="4403139" y="2056071"/>
                <a:ext cx="1427028" cy="553998"/>
              </a:xfrm>
              <a:prstGeom prst="rect">
                <a:avLst/>
              </a:prstGeom>
              <a:noFill/>
            </p:spPr>
            <p:txBody>
              <a:bodyPr wrap="square">
                <a:spAutoFit/>
              </a:bodyPr>
              <a:lstStyle/>
              <a:p>
                <a:pPr algn="ctr">
                  <a:lnSpc>
                    <a:spcPts val="1820"/>
                  </a:lnSpc>
                </a:pPr>
                <a:r>
                  <a:rPr lang="en-US" sz="1700" dirty="0"/>
                  <a:t>Customs Broker/Filer</a:t>
                </a:r>
              </a:p>
            </p:txBody>
          </p:sp>
          <p:pic>
            <p:nvPicPr>
              <p:cNvPr id="54" name="Picture 53" descr="A blue pictograms of people shaking hands&#10;&#10;AI-generated content may be incorrect.">
                <a:extLst>
                  <a:ext uri="{FF2B5EF4-FFF2-40B4-BE49-F238E27FC236}">
                    <a16:creationId xmlns:a16="http://schemas.microsoft.com/office/drawing/2014/main" id="{64448623-4E0A-E600-2D7D-F2CB2C5D79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73753" y="1350702"/>
                <a:ext cx="685800" cy="546100"/>
              </a:xfrm>
              <a:prstGeom prst="rect">
                <a:avLst/>
              </a:prstGeom>
            </p:spPr>
          </p:pic>
        </p:grpSp>
        <p:grpSp>
          <p:nvGrpSpPr>
            <p:cNvPr id="57" name="Group 56">
              <a:extLst>
                <a:ext uri="{FF2B5EF4-FFF2-40B4-BE49-F238E27FC236}">
                  <a16:creationId xmlns:a16="http://schemas.microsoft.com/office/drawing/2014/main" id="{F9D43701-2587-F1AA-A3FB-ED67054F71D2}"/>
                </a:ext>
              </a:extLst>
            </p:cNvPr>
            <p:cNvGrpSpPr/>
            <p:nvPr/>
          </p:nvGrpSpPr>
          <p:grpSpPr>
            <a:xfrm>
              <a:off x="2354574" y="1368352"/>
              <a:ext cx="1267642" cy="994903"/>
              <a:chOff x="2501538" y="1301715"/>
              <a:chExt cx="1267642" cy="994903"/>
            </a:xfrm>
          </p:grpSpPr>
          <p:sp>
            <p:nvSpPr>
              <p:cNvPr id="29" name="TextBox 28">
                <a:extLst>
                  <a:ext uri="{FF2B5EF4-FFF2-40B4-BE49-F238E27FC236}">
                    <a16:creationId xmlns:a16="http://schemas.microsoft.com/office/drawing/2014/main" id="{452FA981-C0C6-48B5-42A5-4E252552627F}"/>
                  </a:ext>
                </a:extLst>
              </p:cNvPr>
              <p:cNvSpPr txBox="1"/>
              <p:nvPr/>
            </p:nvSpPr>
            <p:spPr>
              <a:xfrm>
                <a:off x="2501538" y="1973453"/>
                <a:ext cx="1267642" cy="323165"/>
              </a:xfrm>
              <a:prstGeom prst="rect">
                <a:avLst/>
              </a:prstGeom>
              <a:noFill/>
            </p:spPr>
            <p:txBody>
              <a:bodyPr wrap="square">
                <a:spAutoFit/>
              </a:bodyPr>
              <a:lstStyle/>
              <a:p>
                <a:pPr algn="ctr">
                  <a:lnSpc>
                    <a:spcPts val="1820"/>
                  </a:lnSpc>
                </a:pPr>
                <a:r>
                  <a:rPr lang="en-US" sz="1700" dirty="0"/>
                  <a:t>Importer</a:t>
                </a:r>
              </a:p>
            </p:txBody>
          </p:sp>
          <p:pic>
            <p:nvPicPr>
              <p:cNvPr id="56" name="Picture 55" descr="A blue and black logo&#10;&#10;AI-generated content may be incorrect.">
                <a:extLst>
                  <a:ext uri="{FF2B5EF4-FFF2-40B4-BE49-F238E27FC236}">
                    <a16:creationId xmlns:a16="http://schemas.microsoft.com/office/drawing/2014/main" id="{04CD583F-CCD9-90F3-8676-BCC92CB0B26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77427" y="1301715"/>
                <a:ext cx="731520" cy="487680"/>
              </a:xfrm>
              <a:prstGeom prst="rect">
                <a:avLst/>
              </a:prstGeom>
            </p:spPr>
          </p:pic>
        </p:grpSp>
        <p:cxnSp>
          <p:nvCxnSpPr>
            <p:cNvPr id="68" name="Straight Arrow Connector 67">
              <a:extLst>
                <a:ext uri="{FF2B5EF4-FFF2-40B4-BE49-F238E27FC236}">
                  <a16:creationId xmlns:a16="http://schemas.microsoft.com/office/drawing/2014/main" id="{E472395F-675E-DC2E-3529-8383EDCEE157}"/>
                </a:ext>
              </a:extLst>
            </p:cNvPr>
            <p:cNvCxnSpPr/>
            <p:nvPr/>
          </p:nvCxnSpPr>
          <p:spPr>
            <a:xfrm>
              <a:off x="3462609" y="1616526"/>
              <a:ext cx="128016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E10EA82-ECEF-25E6-5AB6-EEDD7794F892}"/>
                </a:ext>
              </a:extLst>
            </p:cNvPr>
            <p:cNvCxnSpPr>
              <a:cxnSpLocks/>
            </p:cNvCxnSpPr>
            <p:nvPr/>
          </p:nvCxnSpPr>
          <p:spPr>
            <a:xfrm>
              <a:off x="5801259" y="161652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C76B261-E933-6C50-5539-B2AF9CAB2F23}"/>
                </a:ext>
              </a:extLst>
            </p:cNvPr>
            <p:cNvCxnSpPr/>
            <p:nvPr/>
          </p:nvCxnSpPr>
          <p:spPr>
            <a:xfrm>
              <a:off x="8496650" y="1616526"/>
              <a:ext cx="13716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01F0280-FB01-F682-8970-59BAAC407CDB}"/>
                </a:ext>
              </a:extLst>
            </p:cNvPr>
            <p:cNvCxnSpPr>
              <a:cxnSpLocks/>
            </p:cNvCxnSpPr>
            <p:nvPr/>
          </p:nvCxnSpPr>
          <p:spPr>
            <a:xfrm flipH="1">
              <a:off x="8671408" y="2691312"/>
              <a:ext cx="1713684" cy="809023"/>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50D662D-5914-FF3A-F684-1993095647B4}"/>
                </a:ext>
              </a:extLst>
            </p:cNvPr>
            <p:cNvCxnSpPr>
              <a:cxnSpLocks/>
            </p:cNvCxnSpPr>
            <p:nvPr/>
          </p:nvCxnSpPr>
          <p:spPr>
            <a:xfrm flipH="1">
              <a:off x="3525566" y="3541194"/>
              <a:ext cx="1210669" cy="73807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0B205F5-65A0-F9B0-F9E0-CCE09AEA531B}"/>
                </a:ext>
              </a:extLst>
            </p:cNvPr>
            <p:cNvCxnSpPr>
              <a:cxnSpLocks/>
            </p:cNvCxnSpPr>
            <p:nvPr/>
          </p:nvCxnSpPr>
          <p:spPr>
            <a:xfrm>
              <a:off x="7881012" y="2610140"/>
              <a:ext cx="0" cy="569669"/>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5D39B01-140C-840A-B3A3-8D13D521C3BC}"/>
                </a:ext>
              </a:extLst>
            </p:cNvPr>
            <p:cNvCxnSpPr>
              <a:cxnSpLocks/>
            </p:cNvCxnSpPr>
            <p:nvPr/>
          </p:nvCxnSpPr>
          <p:spPr>
            <a:xfrm>
              <a:off x="8036953" y="4527324"/>
              <a:ext cx="0" cy="52730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5C8B548-1D22-C9E8-E0E1-D9D89B05F0E7}"/>
                </a:ext>
              </a:extLst>
            </p:cNvPr>
            <p:cNvCxnSpPr>
              <a:cxnSpLocks/>
            </p:cNvCxnSpPr>
            <p:nvPr/>
          </p:nvCxnSpPr>
          <p:spPr>
            <a:xfrm flipH="1">
              <a:off x="5801259" y="350387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BEC43FA-F462-7490-08A5-0D5D59AE2896}"/>
                </a:ext>
              </a:extLst>
            </p:cNvPr>
            <p:cNvCxnSpPr>
              <a:cxnSpLocks/>
            </p:cNvCxnSpPr>
            <p:nvPr/>
          </p:nvCxnSpPr>
          <p:spPr>
            <a:xfrm rot="5400000" flipV="1">
              <a:off x="5014078" y="4716302"/>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CD000C2-961B-CE0C-E665-D531E15B7651}"/>
                </a:ext>
              </a:extLst>
            </p:cNvPr>
            <p:cNvCxnSpPr>
              <a:cxnSpLocks/>
            </p:cNvCxnSpPr>
            <p:nvPr/>
          </p:nvCxnSpPr>
          <p:spPr>
            <a:xfrm>
              <a:off x="5661237" y="4008081"/>
              <a:ext cx="1797513" cy="1456939"/>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CBF3D5A-4D6F-27AE-5A54-5F80649DF3BB}"/>
                </a:ext>
              </a:extLst>
            </p:cNvPr>
            <p:cNvCxnSpPr>
              <a:cxnSpLocks/>
            </p:cNvCxnSpPr>
            <p:nvPr/>
          </p:nvCxnSpPr>
          <p:spPr>
            <a:xfrm>
              <a:off x="8659841" y="5607645"/>
              <a:ext cx="1164426"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B0B57C4-8A25-AA1A-B3D2-64388D457BC2}"/>
                </a:ext>
              </a:extLst>
            </p:cNvPr>
            <p:cNvCxnSpPr>
              <a:cxnSpLocks/>
            </p:cNvCxnSpPr>
            <p:nvPr/>
          </p:nvCxnSpPr>
          <p:spPr>
            <a:xfrm flipV="1">
              <a:off x="5242678" y="2552084"/>
              <a:ext cx="0" cy="49070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22F12AB5-7D26-E407-0EEA-41CE27C630B3}"/>
              </a:ext>
              <a:ext uri="{C183D7F6-B498-43B3-948B-1728B52AA6E4}">
                <adec:decorative xmlns:adec="http://schemas.microsoft.com/office/drawing/2017/decorative" val="1"/>
              </a:ext>
            </a:extLst>
          </p:cNvPr>
          <p:cNvGrpSpPr/>
          <p:nvPr/>
        </p:nvGrpSpPr>
        <p:grpSpPr>
          <a:xfrm>
            <a:off x="1866561" y="1162484"/>
            <a:ext cx="1274281" cy="1234440"/>
            <a:chOff x="2998010" y="3658862"/>
            <a:chExt cx="6108412" cy="1952797"/>
          </a:xfrm>
        </p:grpSpPr>
        <p:sp>
          <p:nvSpPr>
            <p:cNvPr id="106" name="chart orange highlight dark">
              <a:extLst>
                <a:ext uri="{FF2B5EF4-FFF2-40B4-BE49-F238E27FC236}">
                  <a16:creationId xmlns:a16="http://schemas.microsoft.com/office/drawing/2014/main" id="{B043211E-52B3-0278-602A-9F345E4E295B}"/>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chart orange highlight">
              <a:extLst>
                <a:ext uri="{FF2B5EF4-FFF2-40B4-BE49-F238E27FC236}">
                  <a16:creationId xmlns:a16="http://schemas.microsoft.com/office/drawing/2014/main" id="{D7AA5336-57BA-7A7F-E926-61FB8A2AEE38}"/>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185A2AA4-A2F6-C9CF-CB99-E8A05A94585E}"/>
              </a:ext>
              <a:ext uri="{C183D7F6-B498-43B3-948B-1728B52AA6E4}">
                <adec:decorative xmlns:adec="http://schemas.microsoft.com/office/drawing/2017/decorative" val="1"/>
              </a:ext>
            </a:extLst>
          </p:cNvPr>
          <p:cNvGrpSpPr/>
          <p:nvPr/>
        </p:nvGrpSpPr>
        <p:grpSpPr>
          <a:xfrm>
            <a:off x="4008998" y="1135590"/>
            <a:ext cx="1542703" cy="1508760"/>
            <a:chOff x="2998010" y="3658862"/>
            <a:chExt cx="6108412" cy="1952797"/>
          </a:xfrm>
        </p:grpSpPr>
        <p:sp>
          <p:nvSpPr>
            <p:cNvPr id="109" name="chart orange highlight dark">
              <a:extLst>
                <a:ext uri="{FF2B5EF4-FFF2-40B4-BE49-F238E27FC236}">
                  <a16:creationId xmlns:a16="http://schemas.microsoft.com/office/drawing/2014/main" id="{53E576EB-A97E-3C68-4902-36AEBDFCDE25}"/>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0" name="chart orange highlight">
              <a:extLst>
                <a:ext uri="{FF2B5EF4-FFF2-40B4-BE49-F238E27FC236}">
                  <a16:creationId xmlns:a16="http://schemas.microsoft.com/office/drawing/2014/main" id="{BDEEB03D-D975-1058-E14C-9D958DD1E043}"/>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CBDFDF0A-9371-4725-A30F-3156092BCF94}"/>
              </a:ext>
              <a:ext uri="{C183D7F6-B498-43B3-948B-1728B52AA6E4}">
                <adec:decorative xmlns:adec="http://schemas.microsoft.com/office/drawing/2017/decorative" val="1"/>
              </a:ext>
            </a:extLst>
          </p:cNvPr>
          <p:cNvGrpSpPr/>
          <p:nvPr/>
        </p:nvGrpSpPr>
        <p:grpSpPr>
          <a:xfrm>
            <a:off x="6094122" y="1068355"/>
            <a:ext cx="2651760" cy="1554480"/>
            <a:chOff x="2998010" y="3658862"/>
            <a:chExt cx="6108412" cy="1952797"/>
          </a:xfrm>
        </p:grpSpPr>
        <p:sp>
          <p:nvSpPr>
            <p:cNvPr id="112" name="chart orange highlight dark">
              <a:extLst>
                <a:ext uri="{FF2B5EF4-FFF2-40B4-BE49-F238E27FC236}">
                  <a16:creationId xmlns:a16="http://schemas.microsoft.com/office/drawing/2014/main" id="{D5A2EF34-2DC1-7661-2805-95E11A336364}"/>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3" name="chart orange highlight">
              <a:extLst>
                <a:ext uri="{FF2B5EF4-FFF2-40B4-BE49-F238E27FC236}">
                  <a16:creationId xmlns:a16="http://schemas.microsoft.com/office/drawing/2014/main" id="{32CFA759-ED37-4AA4-4431-C7939081C5C6}"/>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63FFE117-6453-B4D8-647B-BE3495748BC3}"/>
              </a:ext>
              <a:ext uri="{C183D7F6-B498-43B3-948B-1728B52AA6E4}">
                <adec:decorative xmlns:adec="http://schemas.microsoft.com/office/drawing/2017/decorative" val="1"/>
              </a:ext>
            </a:extLst>
          </p:cNvPr>
          <p:cNvGrpSpPr/>
          <p:nvPr/>
        </p:nvGrpSpPr>
        <p:grpSpPr>
          <a:xfrm>
            <a:off x="9125934" y="1024164"/>
            <a:ext cx="1542703" cy="1581623"/>
            <a:chOff x="2998010" y="3658860"/>
            <a:chExt cx="6108412" cy="1952799"/>
          </a:xfrm>
        </p:grpSpPr>
        <p:sp>
          <p:nvSpPr>
            <p:cNvPr id="115" name="chart orange highlight dark">
              <a:extLst>
                <a:ext uri="{FF2B5EF4-FFF2-40B4-BE49-F238E27FC236}">
                  <a16:creationId xmlns:a16="http://schemas.microsoft.com/office/drawing/2014/main" id="{566B6227-D242-BF45-A76F-CC61A7B5BCBB}"/>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chart orange highlight">
              <a:extLst>
                <a:ext uri="{FF2B5EF4-FFF2-40B4-BE49-F238E27FC236}">
                  <a16:creationId xmlns:a16="http://schemas.microsoft.com/office/drawing/2014/main" id="{DACBE17F-4DDA-B4FC-8ACB-B1456B39911E}"/>
                </a:ext>
                <a:ext uri="{C183D7F6-B498-43B3-948B-1728B52AA6E4}">
                  <adec:decorative xmlns:adec="http://schemas.microsoft.com/office/drawing/2017/decorative" val="1"/>
                </a:ext>
              </a:extLst>
            </p:cNvPr>
            <p:cNvSpPr/>
            <p:nvPr/>
          </p:nvSpPr>
          <p:spPr>
            <a:xfrm>
              <a:off x="2998010" y="3658860"/>
              <a:ext cx="6108412"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EAA0928D-E26E-B057-263A-78584BD72A78}"/>
              </a:ext>
              <a:ext uri="{C183D7F6-B498-43B3-948B-1728B52AA6E4}">
                <adec:decorative xmlns:adec="http://schemas.microsoft.com/office/drawing/2017/decorative" val="1"/>
              </a:ext>
            </a:extLst>
          </p:cNvPr>
          <p:cNvGrpSpPr/>
          <p:nvPr/>
        </p:nvGrpSpPr>
        <p:grpSpPr>
          <a:xfrm>
            <a:off x="4008998" y="2937616"/>
            <a:ext cx="1542703" cy="1651311"/>
            <a:chOff x="2998010" y="3658862"/>
            <a:chExt cx="6108412" cy="1952797"/>
          </a:xfrm>
        </p:grpSpPr>
        <p:sp>
          <p:nvSpPr>
            <p:cNvPr id="118" name="chart orange highlight dark">
              <a:extLst>
                <a:ext uri="{FF2B5EF4-FFF2-40B4-BE49-F238E27FC236}">
                  <a16:creationId xmlns:a16="http://schemas.microsoft.com/office/drawing/2014/main" id="{AF413D67-B36C-AAAA-FC21-BC2C90E391A8}"/>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9" name="chart orange highlight">
              <a:extLst>
                <a:ext uri="{FF2B5EF4-FFF2-40B4-BE49-F238E27FC236}">
                  <a16:creationId xmlns:a16="http://schemas.microsoft.com/office/drawing/2014/main" id="{D11286CF-69D0-F6D5-6C22-C5D29D98EE4B}"/>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120" name="Group 119">
            <a:extLst>
              <a:ext uri="{FF2B5EF4-FFF2-40B4-BE49-F238E27FC236}">
                <a16:creationId xmlns:a16="http://schemas.microsoft.com/office/drawing/2014/main" id="{48DC1637-22F1-A38A-2549-513E1BFF3C4B}"/>
              </a:ext>
              <a:ext uri="{C183D7F6-B498-43B3-948B-1728B52AA6E4}">
                <adec:decorative xmlns:adec="http://schemas.microsoft.com/office/drawing/2017/decorative" val="1"/>
              </a:ext>
            </a:extLst>
          </p:cNvPr>
          <p:cNvGrpSpPr/>
          <p:nvPr/>
        </p:nvGrpSpPr>
        <p:grpSpPr>
          <a:xfrm>
            <a:off x="6342097" y="2916710"/>
            <a:ext cx="2278882" cy="1723678"/>
            <a:chOff x="2998010" y="3657977"/>
            <a:chExt cx="6119375" cy="1953682"/>
          </a:xfrm>
        </p:grpSpPr>
        <p:sp>
          <p:nvSpPr>
            <p:cNvPr id="121" name="chart orange highlight dark">
              <a:extLst>
                <a:ext uri="{FF2B5EF4-FFF2-40B4-BE49-F238E27FC236}">
                  <a16:creationId xmlns:a16="http://schemas.microsoft.com/office/drawing/2014/main" id="{6C5647F1-A083-81AA-8C1A-5B0F58EB5368}"/>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2" name="chart orange highlight">
              <a:extLst>
                <a:ext uri="{FF2B5EF4-FFF2-40B4-BE49-F238E27FC236}">
                  <a16:creationId xmlns:a16="http://schemas.microsoft.com/office/drawing/2014/main" id="{5A0375D2-1085-B3A7-FDA5-71959CE292EB}"/>
                </a:ext>
                <a:ext uri="{C183D7F6-B498-43B3-948B-1728B52AA6E4}">
                  <adec:decorative xmlns:adec="http://schemas.microsoft.com/office/drawing/2017/decorative" val="1"/>
                </a:ext>
              </a:extLst>
            </p:cNvPr>
            <p:cNvSpPr/>
            <p:nvPr/>
          </p:nvSpPr>
          <p:spPr>
            <a:xfrm>
              <a:off x="3008973" y="3657977"/>
              <a:ext cx="6108412"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123" name="Group 122">
            <a:extLst>
              <a:ext uri="{FF2B5EF4-FFF2-40B4-BE49-F238E27FC236}">
                <a16:creationId xmlns:a16="http://schemas.microsoft.com/office/drawing/2014/main" id="{DF99F31B-F15B-058F-1934-574E013808BC}"/>
              </a:ext>
              <a:ext uri="{C183D7F6-B498-43B3-948B-1728B52AA6E4}">
                <adec:decorative xmlns:adec="http://schemas.microsoft.com/office/drawing/2017/decorative" val="1"/>
              </a:ext>
            </a:extLst>
          </p:cNvPr>
          <p:cNvGrpSpPr/>
          <p:nvPr/>
        </p:nvGrpSpPr>
        <p:grpSpPr>
          <a:xfrm>
            <a:off x="1506507" y="3903633"/>
            <a:ext cx="2141762" cy="1519225"/>
            <a:chOff x="2998010" y="3658862"/>
            <a:chExt cx="6108412" cy="1952797"/>
          </a:xfrm>
        </p:grpSpPr>
        <p:sp>
          <p:nvSpPr>
            <p:cNvPr id="124" name="chart orange highlight dark">
              <a:extLst>
                <a:ext uri="{FF2B5EF4-FFF2-40B4-BE49-F238E27FC236}">
                  <a16:creationId xmlns:a16="http://schemas.microsoft.com/office/drawing/2014/main" id="{FE8668FA-B2F5-2E70-63EE-3AA774769602}"/>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5" name="chart orange highlight">
              <a:extLst>
                <a:ext uri="{FF2B5EF4-FFF2-40B4-BE49-F238E27FC236}">
                  <a16:creationId xmlns:a16="http://schemas.microsoft.com/office/drawing/2014/main" id="{97983D46-EB19-2993-709F-71649D7975CC}"/>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126" name="Group 125">
            <a:extLst>
              <a:ext uri="{FF2B5EF4-FFF2-40B4-BE49-F238E27FC236}">
                <a16:creationId xmlns:a16="http://schemas.microsoft.com/office/drawing/2014/main" id="{77299D8C-B929-7C3B-4B1E-C9AFFE851719}"/>
              </a:ext>
              <a:ext uri="{C183D7F6-B498-43B3-948B-1728B52AA6E4}">
                <adec:decorative xmlns:adec="http://schemas.microsoft.com/office/drawing/2017/decorative" val="1"/>
              </a:ext>
            </a:extLst>
          </p:cNvPr>
          <p:cNvGrpSpPr/>
          <p:nvPr/>
        </p:nvGrpSpPr>
        <p:grpSpPr>
          <a:xfrm>
            <a:off x="4008998" y="5005643"/>
            <a:ext cx="1542703" cy="1425323"/>
            <a:chOff x="2998010" y="3658862"/>
            <a:chExt cx="6108412" cy="1952797"/>
          </a:xfrm>
        </p:grpSpPr>
        <p:sp>
          <p:nvSpPr>
            <p:cNvPr id="127" name="chart orange highlight dark">
              <a:extLst>
                <a:ext uri="{FF2B5EF4-FFF2-40B4-BE49-F238E27FC236}">
                  <a16:creationId xmlns:a16="http://schemas.microsoft.com/office/drawing/2014/main" id="{5E252749-F0C6-5827-45FE-1F40AEC6AE05}"/>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8" name="chart orange highlight">
              <a:extLst>
                <a:ext uri="{FF2B5EF4-FFF2-40B4-BE49-F238E27FC236}">
                  <a16:creationId xmlns:a16="http://schemas.microsoft.com/office/drawing/2014/main" id="{4F469702-BAB1-089B-2594-283A8F0219CB}"/>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40480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fade">
                                      <p:cBhvr>
                                        <p:cTn id="37" dur="500"/>
                                        <p:tgtEl>
                                          <p:spTgt spid="123"/>
                                        </p:tgtEl>
                                      </p:cBhvr>
                                    </p:animEffect>
                                  </p:childTnLst>
                                </p:cTn>
                              </p:par>
                              <p:par>
                                <p:cTn id="38" presetID="10" presetClass="entr" presetSubtype="0" fill="hold" nodeType="with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51214-119E-097C-C0FF-746857DC8C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6EFE99-D668-DFDB-7E9B-0642C1D721D6}"/>
              </a:ext>
            </a:extLst>
          </p:cNvPr>
          <p:cNvSpPr>
            <a:spLocks noGrp="1"/>
          </p:cNvSpPr>
          <p:nvPr>
            <p:ph type="title"/>
          </p:nvPr>
        </p:nvSpPr>
        <p:spPr/>
        <p:txBody>
          <a:bodyPr/>
          <a:lstStyle/>
          <a:p>
            <a:r>
              <a:rPr lang="en-US" dirty="0"/>
              <a:t>Importer Verification Inspections</a:t>
            </a:r>
          </a:p>
        </p:txBody>
      </p:sp>
      <p:sp>
        <p:nvSpPr>
          <p:cNvPr id="5" name="Slide Number Placeholder 4">
            <a:extLst>
              <a:ext uri="{FF2B5EF4-FFF2-40B4-BE49-F238E27FC236}">
                <a16:creationId xmlns:a16="http://schemas.microsoft.com/office/drawing/2014/main" id="{98B16F54-8F6A-C610-66EA-2B8ADB885828}"/>
              </a:ext>
            </a:extLst>
          </p:cNvPr>
          <p:cNvSpPr>
            <a:spLocks noGrp="1"/>
          </p:cNvSpPr>
          <p:nvPr>
            <p:ph type="sldNum" sz="quarter" idx="4"/>
          </p:nvPr>
        </p:nvSpPr>
        <p:spPr/>
        <p:txBody>
          <a:bodyPr/>
          <a:lstStyle/>
          <a:p>
            <a:fld id="{9DAB3369-7666-44EB-AEA9-5FA9440DB40A}" type="slidenum">
              <a:rPr lang="en-US" smtClean="0"/>
              <a:pPr/>
              <a:t>8</a:t>
            </a:fld>
            <a:endParaRPr lang="en-US" dirty="0"/>
          </a:p>
        </p:txBody>
      </p:sp>
      <p:sp>
        <p:nvSpPr>
          <p:cNvPr id="2" name="Rounded Rectangle 1">
            <a:extLst>
              <a:ext uri="{FF2B5EF4-FFF2-40B4-BE49-F238E27FC236}">
                <a16:creationId xmlns:a16="http://schemas.microsoft.com/office/drawing/2014/main" id="{15F714E5-FEFB-3D97-8678-E8503DA736CF}"/>
              </a:ext>
            </a:extLst>
          </p:cNvPr>
          <p:cNvSpPr/>
          <p:nvPr/>
        </p:nvSpPr>
        <p:spPr>
          <a:xfrm>
            <a:off x="1796810" y="1295949"/>
            <a:ext cx="8344718" cy="2583324"/>
          </a:xfrm>
          <a:prstGeom prst="roundRect">
            <a:avLst>
              <a:gd name="adj" fmla="val 7335"/>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rIns="91440" rtlCol="0" anchor="ctr"/>
          <a:lstStyle/>
          <a:p>
            <a:pPr marL="365760" lvl="1">
              <a:spcAft>
                <a:spcPts val="1200"/>
              </a:spcAft>
            </a:pPr>
            <a:r>
              <a:rPr lang="en-US" altLang="en-US" sz="2400" dirty="0"/>
              <a:t>Importer must either obtain products from a processor located in a country that has a </a:t>
            </a:r>
            <a:r>
              <a:rPr lang="en-US" altLang="en-US" sz="2400" b="1" dirty="0"/>
              <a:t>Memorandum of Understanding (MOU) </a:t>
            </a:r>
            <a:r>
              <a:rPr lang="en-US" altLang="en-US" sz="2400" dirty="0"/>
              <a:t>detailing U.S. equivalency </a:t>
            </a:r>
            <a:r>
              <a:rPr lang="en-US" altLang="en-US" sz="2400" b="1" dirty="0">
                <a:solidFill>
                  <a:srgbClr val="501284"/>
                </a:solidFill>
              </a:rPr>
              <a:t>OR</a:t>
            </a:r>
            <a:r>
              <a:rPr lang="en-US" altLang="en-US" sz="2400" dirty="0"/>
              <a:t> implement written verification procedures. </a:t>
            </a:r>
          </a:p>
          <a:p>
            <a:pPr marL="365760" lvl="1">
              <a:spcAft>
                <a:spcPts val="1200"/>
              </a:spcAft>
            </a:pPr>
            <a:r>
              <a:rPr lang="en-US" sz="2400" dirty="0"/>
              <a:t>21 CFR Part 123.12</a:t>
            </a:r>
            <a:endParaRPr lang="en-US" altLang="en-US" sz="2400" dirty="0"/>
          </a:p>
        </p:txBody>
      </p:sp>
      <p:sp>
        <p:nvSpPr>
          <p:cNvPr id="8" name="TextBox 7">
            <a:extLst>
              <a:ext uri="{FF2B5EF4-FFF2-40B4-BE49-F238E27FC236}">
                <a16:creationId xmlns:a16="http://schemas.microsoft.com/office/drawing/2014/main" id="{2B0FBE44-C8E7-64B0-9AB8-BD121C5A7759}"/>
              </a:ext>
            </a:extLst>
          </p:cNvPr>
          <p:cNvSpPr txBox="1"/>
          <p:nvPr/>
        </p:nvSpPr>
        <p:spPr>
          <a:xfrm>
            <a:off x="3150796" y="6581001"/>
            <a:ext cx="8943668"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https://www.fda.gov/food/guidance-regulation-food-and-dietary-supplements/registration-food-facilities-and-other-submissions</a:t>
            </a:r>
            <a:r>
              <a:rPr lang="en-US" sz="1200" dirty="0"/>
              <a:t> </a:t>
            </a:r>
          </a:p>
        </p:txBody>
      </p:sp>
      <p:sp>
        <p:nvSpPr>
          <p:cNvPr id="9" name="TextBox 8">
            <a:extLst>
              <a:ext uri="{FF2B5EF4-FFF2-40B4-BE49-F238E27FC236}">
                <a16:creationId xmlns:a16="http://schemas.microsoft.com/office/drawing/2014/main" id="{C87CFCC8-AD2D-D578-F20E-D59D725E83D1}"/>
              </a:ext>
            </a:extLst>
          </p:cNvPr>
          <p:cNvSpPr txBox="1"/>
          <p:nvPr/>
        </p:nvSpPr>
        <p:spPr>
          <a:xfrm>
            <a:off x="1967344" y="4045373"/>
            <a:ext cx="8174183" cy="2246769"/>
          </a:xfrm>
          <a:prstGeom prst="rect">
            <a:avLst/>
          </a:prstGeom>
          <a:noFill/>
        </p:spPr>
        <p:txBody>
          <a:bodyPr wrap="square">
            <a:spAutoFit/>
          </a:bodyPr>
          <a:lstStyle/>
          <a:p>
            <a:pPr marL="274320" indent="-274320">
              <a:spcAft>
                <a:spcPts val="600"/>
              </a:spcAft>
              <a:buFont typeface="Arial" panose="020B0604020202020204" pitchFamily="34" charset="0"/>
              <a:buChar char="•"/>
            </a:pPr>
            <a:r>
              <a:rPr lang="en-US" sz="2400" dirty="0"/>
              <a:t>HACCP and monitoring records for lots being imported</a:t>
            </a:r>
          </a:p>
          <a:p>
            <a:pPr marL="274320" indent="-274320">
              <a:spcAft>
                <a:spcPts val="600"/>
              </a:spcAft>
              <a:buFont typeface="Arial" panose="020B0604020202020204" pitchFamily="34" charset="0"/>
              <a:buChar char="•"/>
            </a:pPr>
            <a:r>
              <a:rPr lang="en-US" sz="2400" dirty="0"/>
              <a:t>Lot-by-lot certification</a:t>
            </a:r>
          </a:p>
          <a:p>
            <a:pPr marL="274320" indent="-274320">
              <a:spcAft>
                <a:spcPts val="600"/>
              </a:spcAft>
              <a:buFont typeface="Arial" panose="020B0604020202020204" pitchFamily="34" charset="0"/>
              <a:buChar char="•"/>
            </a:pPr>
            <a:r>
              <a:rPr lang="en-US" sz="2400" dirty="0"/>
              <a:t>Regular inspections</a:t>
            </a:r>
          </a:p>
          <a:p>
            <a:pPr marL="274320" indent="-274320">
              <a:spcAft>
                <a:spcPts val="600"/>
              </a:spcAft>
              <a:buFont typeface="Arial" panose="020B0604020202020204" pitchFamily="34" charset="0"/>
              <a:buChar char="•"/>
            </a:pPr>
            <a:r>
              <a:rPr lang="en-US" sz="2400" dirty="0"/>
              <a:t>Periodic testing of the product</a:t>
            </a:r>
          </a:p>
          <a:p>
            <a:pPr marL="274320" indent="-274320">
              <a:spcAft>
                <a:spcPts val="600"/>
              </a:spcAft>
              <a:buFont typeface="Arial" panose="020B0604020202020204" pitchFamily="34" charset="0"/>
              <a:buChar char="•"/>
            </a:pPr>
            <a:r>
              <a:rPr lang="en-US" sz="2400" dirty="0"/>
              <a:t>Processor’s HACCP plan and written guarantee</a:t>
            </a:r>
          </a:p>
        </p:txBody>
      </p:sp>
    </p:spTree>
    <p:custDataLst>
      <p:tags r:id="rId1"/>
    </p:custDataLst>
    <p:extLst>
      <p:ext uri="{BB962C8B-B14F-4D97-AF65-F5344CB8AC3E}">
        <p14:creationId xmlns:p14="http://schemas.microsoft.com/office/powerpoint/2010/main" val="31010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CCC538-58EB-F700-CA3B-CCD6168996E6}"/>
              </a:ext>
            </a:extLst>
          </p:cNvPr>
          <p:cNvSpPr>
            <a:spLocks/>
          </p:cNvSpPr>
          <p:nvPr/>
        </p:nvSpPr>
        <p:spPr>
          <a:xfrm>
            <a:off x="0" y="1060704"/>
            <a:ext cx="12192000" cy="5559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C990D73-32E8-71E0-6CE4-F6C303593564}"/>
              </a:ext>
            </a:extLst>
          </p:cNvPr>
          <p:cNvGrpSpPr/>
          <p:nvPr/>
        </p:nvGrpSpPr>
        <p:grpSpPr>
          <a:xfrm>
            <a:off x="2658973" y="1221393"/>
            <a:ext cx="9059125" cy="5141483"/>
            <a:chOff x="2036260" y="1270380"/>
            <a:chExt cx="9059125" cy="5141483"/>
          </a:xfrm>
        </p:grpSpPr>
        <p:grpSp>
          <p:nvGrpSpPr>
            <p:cNvPr id="14" name="Group 13">
              <a:extLst>
                <a:ext uri="{FF2B5EF4-FFF2-40B4-BE49-F238E27FC236}">
                  <a16:creationId xmlns:a16="http://schemas.microsoft.com/office/drawing/2014/main" id="{C04E6603-6D64-CD76-9881-EAAF92C5D2C9}"/>
                </a:ext>
              </a:extLst>
            </p:cNvPr>
            <p:cNvGrpSpPr/>
            <p:nvPr/>
          </p:nvGrpSpPr>
          <p:grpSpPr>
            <a:xfrm>
              <a:off x="9674799" y="1270380"/>
              <a:ext cx="1420586" cy="1080851"/>
              <a:chOff x="8671832" y="1273789"/>
              <a:chExt cx="1420586" cy="1080851"/>
            </a:xfrm>
          </p:grpSpPr>
          <p:sp>
            <p:nvSpPr>
              <p:cNvPr id="54" name="TextBox 53">
                <a:extLst>
                  <a:ext uri="{FF2B5EF4-FFF2-40B4-BE49-F238E27FC236}">
                    <a16:creationId xmlns:a16="http://schemas.microsoft.com/office/drawing/2014/main" id="{D6984A02-D0B5-7915-4B0A-CA5C1566611A}"/>
                  </a:ext>
                </a:extLst>
              </p:cNvPr>
              <p:cNvSpPr txBox="1"/>
              <p:nvPr/>
            </p:nvSpPr>
            <p:spPr>
              <a:xfrm>
                <a:off x="8671832" y="2031475"/>
                <a:ext cx="1420586" cy="323165"/>
              </a:xfrm>
              <a:prstGeom prst="rect">
                <a:avLst/>
              </a:prstGeom>
              <a:noFill/>
            </p:spPr>
            <p:txBody>
              <a:bodyPr wrap="square">
                <a:spAutoFit/>
              </a:bodyPr>
              <a:lstStyle/>
              <a:p>
                <a:pPr algn="ctr">
                  <a:lnSpc>
                    <a:spcPts val="1820"/>
                  </a:lnSpc>
                </a:pPr>
                <a:r>
                  <a:rPr lang="en-US" sz="1700" dirty="0"/>
                  <a:t>Prior Notice</a:t>
                </a:r>
              </a:p>
            </p:txBody>
          </p:sp>
          <p:pic>
            <p:nvPicPr>
              <p:cNvPr id="55" name="Picture 54" descr="A blue and black icon with a triangle and a warning sign&#10;&#10;AI-generated content may be incorrect.">
                <a:extLst>
                  <a:ext uri="{FF2B5EF4-FFF2-40B4-BE49-F238E27FC236}">
                    <a16:creationId xmlns:a16="http://schemas.microsoft.com/office/drawing/2014/main" id="{670F7A77-0F1C-C9A7-8D62-37F63874E8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500" y="1273789"/>
                <a:ext cx="603250" cy="685800"/>
              </a:xfrm>
              <a:prstGeom prst="rect">
                <a:avLst/>
              </a:prstGeom>
            </p:spPr>
          </p:pic>
        </p:grpSp>
        <p:grpSp>
          <p:nvGrpSpPr>
            <p:cNvPr id="15" name="Group 14">
              <a:extLst>
                <a:ext uri="{FF2B5EF4-FFF2-40B4-BE49-F238E27FC236}">
                  <a16:creationId xmlns:a16="http://schemas.microsoft.com/office/drawing/2014/main" id="{8EFD97F7-D403-F7F7-F05C-2D1111BC708F}"/>
                </a:ext>
              </a:extLst>
            </p:cNvPr>
            <p:cNvGrpSpPr/>
            <p:nvPr/>
          </p:nvGrpSpPr>
          <p:grpSpPr>
            <a:xfrm>
              <a:off x="6953054" y="3186830"/>
              <a:ext cx="1886146" cy="1336025"/>
              <a:chOff x="6195452" y="3272093"/>
              <a:chExt cx="1886146" cy="1336025"/>
            </a:xfrm>
          </p:grpSpPr>
          <p:sp>
            <p:nvSpPr>
              <p:cNvPr id="52" name="TextBox 51">
                <a:extLst>
                  <a:ext uri="{FF2B5EF4-FFF2-40B4-BE49-F238E27FC236}">
                    <a16:creationId xmlns:a16="http://schemas.microsoft.com/office/drawing/2014/main" id="{3B227C86-5F30-F04C-89F8-4F5D9BA3D16A}"/>
                  </a:ext>
                </a:extLst>
              </p:cNvPr>
              <p:cNvSpPr txBox="1"/>
              <p:nvPr/>
            </p:nvSpPr>
            <p:spPr>
              <a:xfrm>
                <a:off x="6195452" y="4054120"/>
                <a:ext cx="1886146" cy="553998"/>
              </a:xfrm>
              <a:prstGeom prst="rect">
                <a:avLst/>
              </a:prstGeom>
              <a:noFill/>
            </p:spPr>
            <p:txBody>
              <a:bodyPr wrap="square">
                <a:spAutoFit/>
              </a:bodyPr>
              <a:lstStyle/>
              <a:p>
                <a:pPr algn="ctr">
                  <a:lnSpc>
                    <a:spcPts val="1820"/>
                  </a:lnSpc>
                </a:pPr>
                <a:r>
                  <a:rPr lang="en-US" sz="1700" dirty="0"/>
                  <a:t>PREDICT Screening</a:t>
                </a:r>
              </a:p>
            </p:txBody>
          </p:sp>
          <p:pic>
            <p:nvPicPr>
              <p:cNvPr id="53" name="Picture 52" descr="A blue and white computer with a magnifying glass&#10;&#10;AI-generated content may be incorrect.">
                <a:extLst>
                  <a:ext uri="{FF2B5EF4-FFF2-40B4-BE49-F238E27FC236}">
                    <a16:creationId xmlns:a16="http://schemas.microsoft.com/office/drawing/2014/main" id="{0D408E80-DD1C-B7FE-E6D3-D69388341F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0225" y="3272093"/>
                <a:ext cx="736600" cy="666750"/>
              </a:xfrm>
              <a:prstGeom prst="rect">
                <a:avLst/>
              </a:prstGeom>
            </p:spPr>
          </p:pic>
        </p:grpSp>
        <p:grpSp>
          <p:nvGrpSpPr>
            <p:cNvPr id="16" name="Group 15">
              <a:extLst>
                <a:ext uri="{FF2B5EF4-FFF2-40B4-BE49-F238E27FC236}">
                  <a16:creationId xmlns:a16="http://schemas.microsoft.com/office/drawing/2014/main" id="{C5D98165-91B4-81E1-58A9-E5B2D86676DB}"/>
                </a:ext>
              </a:extLst>
            </p:cNvPr>
            <p:cNvGrpSpPr/>
            <p:nvPr/>
          </p:nvGrpSpPr>
          <p:grpSpPr>
            <a:xfrm>
              <a:off x="2036260" y="4102987"/>
              <a:ext cx="2036266" cy="1280244"/>
              <a:chOff x="2125017" y="3906185"/>
              <a:chExt cx="2036266" cy="1280244"/>
            </a:xfrm>
          </p:grpSpPr>
          <p:sp>
            <p:nvSpPr>
              <p:cNvPr id="50" name="TextBox 49">
                <a:extLst>
                  <a:ext uri="{FF2B5EF4-FFF2-40B4-BE49-F238E27FC236}">
                    <a16:creationId xmlns:a16="http://schemas.microsoft.com/office/drawing/2014/main" id="{06FF7A8D-79D3-5996-9C79-11F674645F35}"/>
                  </a:ext>
                </a:extLst>
              </p:cNvPr>
              <p:cNvSpPr txBox="1"/>
              <p:nvPr/>
            </p:nvSpPr>
            <p:spPr>
              <a:xfrm>
                <a:off x="2125017" y="4632431"/>
                <a:ext cx="2036266" cy="553998"/>
              </a:xfrm>
              <a:prstGeom prst="rect">
                <a:avLst/>
              </a:prstGeom>
              <a:noFill/>
            </p:spPr>
            <p:txBody>
              <a:bodyPr wrap="square">
                <a:spAutoFit/>
              </a:bodyPr>
              <a:lstStyle/>
              <a:p>
                <a:pPr algn="ctr">
                  <a:lnSpc>
                    <a:spcPts val="1820"/>
                  </a:lnSpc>
                </a:pPr>
                <a:r>
                  <a:rPr lang="en-US" sz="1700" dirty="0"/>
                  <a:t>Field Exam and/or Sample Collection</a:t>
                </a:r>
              </a:p>
            </p:txBody>
          </p:sp>
          <p:pic>
            <p:nvPicPr>
              <p:cNvPr id="51" name="Picture 50" descr="A magnifying glass over boxes&#10;&#10;AI-generated content may be incorrect.">
                <a:extLst>
                  <a:ext uri="{FF2B5EF4-FFF2-40B4-BE49-F238E27FC236}">
                    <a16:creationId xmlns:a16="http://schemas.microsoft.com/office/drawing/2014/main" id="{1A76E8EB-CBD6-8883-D1E5-DB589DDE0B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0250" y="3906185"/>
                <a:ext cx="685800" cy="609600"/>
              </a:xfrm>
              <a:prstGeom prst="rect">
                <a:avLst/>
              </a:prstGeom>
            </p:spPr>
          </p:pic>
        </p:grpSp>
        <p:grpSp>
          <p:nvGrpSpPr>
            <p:cNvPr id="17" name="Group 16">
              <a:extLst>
                <a:ext uri="{FF2B5EF4-FFF2-40B4-BE49-F238E27FC236}">
                  <a16:creationId xmlns:a16="http://schemas.microsoft.com/office/drawing/2014/main" id="{4755A364-91EF-9408-3089-A1EC3F2ACA13}"/>
                </a:ext>
              </a:extLst>
            </p:cNvPr>
            <p:cNvGrpSpPr/>
            <p:nvPr/>
          </p:nvGrpSpPr>
          <p:grpSpPr>
            <a:xfrm>
              <a:off x="4718405" y="3154172"/>
              <a:ext cx="1082854" cy="1365893"/>
              <a:chOff x="4532941" y="3206863"/>
              <a:chExt cx="1082854" cy="1365893"/>
            </a:xfrm>
          </p:grpSpPr>
          <p:sp>
            <p:nvSpPr>
              <p:cNvPr id="48" name="TextBox 47">
                <a:extLst>
                  <a:ext uri="{FF2B5EF4-FFF2-40B4-BE49-F238E27FC236}">
                    <a16:creationId xmlns:a16="http://schemas.microsoft.com/office/drawing/2014/main" id="{F8B1A84F-1818-9916-7396-45C5EBC8D350}"/>
                  </a:ext>
                </a:extLst>
              </p:cNvPr>
              <p:cNvSpPr txBox="1"/>
              <p:nvPr/>
            </p:nvSpPr>
            <p:spPr>
              <a:xfrm>
                <a:off x="4532941" y="4018758"/>
                <a:ext cx="1082854" cy="553998"/>
              </a:xfrm>
              <a:prstGeom prst="rect">
                <a:avLst/>
              </a:prstGeom>
              <a:noFill/>
            </p:spPr>
            <p:txBody>
              <a:bodyPr wrap="square">
                <a:spAutoFit/>
              </a:bodyPr>
              <a:lstStyle/>
              <a:p>
                <a:pPr algn="ctr">
                  <a:lnSpc>
                    <a:spcPts val="1820"/>
                  </a:lnSpc>
                </a:pPr>
                <a:r>
                  <a:rPr lang="en-US" sz="1700" dirty="0"/>
                  <a:t>Entry Review</a:t>
                </a:r>
              </a:p>
            </p:txBody>
          </p:sp>
          <p:pic>
            <p:nvPicPr>
              <p:cNvPr id="49" name="Picture 48" descr="A computer screen with check marks&#10;&#10;AI-generated content may be incorrect.">
                <a:extLst>
                  <a:ext uri="{FF2B5EF4-FFF2-40B4-BE49-F238E27FC236}">
                    <a16:creationId xmlns:a16="http://schemas.microsoft.com/office/drawing/2014/main" id="{C8EA0C24-75CA-14CB-886A-DA8FBF4885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5118" y="3206863"/>
                <a:ext cx="698500" cy="730250"/>
              </a:xfrm>
              <a:prstGeom prst="rect">
                <a:avLst/>
              </a:prstGeom>
            </p:spPr>
          </p:pic>
        </p:grpSp>
        <p:grpSp>
          <p:nvGrpSpPr>
            <p:cNvPr id="18" name="Group 17">
              <a:extLst>
                <a:ext uri="{FF2B5EF4-FFF2-40B4-BE49-F238E27FC236}">
                  <a16:creationId xmlns:a16="http://schemas.microsoft.com/office/drawing/2014/main" id="{9DB6F6E3-6670-A133-7051-8C9890F22FB5}"/>
                </a:ext>
              </a:extLst>
            </p:cNvPr>
            <p:cNvGrpSpPr/>
            <p:nvPr/>
          </p:nvGrpSpPr>
          <p:grpSpPr>
            <a:xfrm>
              <a:off x="4549539" y="5239538"/>
              <a:ext cx="1420586" cy="1172325"/>
              <a:chOff x="4458773" y="5089475"/>
              <a:chExt cx="1420586" cy="1172325"/>
            </a:xfrm>
          </p:grpSpPr>
          <p:sp>
            <p:nvSpPr>
              <p:cNvPr id="46" name="TextBox 45">
                <a:extLst>
                  <a:ext uri="{FF2B5EF4-FFF2-40B4-BE49-F238E27FC236}">
                    <a16:creationId xmlns:a16="http://schemas.microsoft.com/office/drawing/2014/main" id="{CDB24EEF-CBE6-844A-D585-5D44BC763A3A}"/>
                  </a:ext>
                </a:extLst>
              </p:cNvPr>
              <p:cNvSpPr txBox="1"/>
              <p:nvPr/>
            </p:nvSpPr>
            <p:spPr>
              <a:xfrm>
                <a:off x="4458773" y="5707802"/>
                <a:ext cx="1420586" cy="553998"/>
              </a:xfrm>
              <a:prstGeom prst="rect">
                <a:avLst/>
              </a:prstGeom>
              <a:noFill/>
            </p:spPr>
            <p:txBody>
              <a:bodyPr wrap="square">
                <a:spAutoFit/>
              </a:bodyPr>
              <a:lstStyle/>
              <a:p>
                <a:pPr algn="ctr">
                  <a:lnSpc>
                    <a:spcPts val="1820"/>
                  </a:lnSpc>
                </a:pPr>
                <a:r>
                  <a:rPr lang="en-US" sz="1700" dirty="0"/>
                  <a:t>Compliance Branch</a:t>
                </a:r>
              </a:p>
            </p:txBody>
          </p:sp>
          <p:pic>
            <p:nvPicPr>
              <p:cNvPr id="47" name="Picture 46" descr="A blue gavel and a checklist&#10;&#10;AI-generated content may be incorrect.">
                <a:extLst>
                  <a:ext uri="{FF2B5EF4-FFF2-40B4-BE49-F238E27FC236}">
                    <a16:creationId xmlns:a16="http://schemas.microsoft.com/office/drawing/2014/main" id="{7C7CD142-CBAA-C053-2685-1BDBA53403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6166" y="5089475"/>
                <a:ext cx="685800" cy="533400"/>
              </a:xfrm>
              <a:prstGeom prst="rect">
                <a:avLst/>
              </a:prstGeom>
            </p:spPr>
          </p:pic>
        </p:grpSp>
        <p:grpSp>
          <p:nvGrpSpPr>
            <p:cNvPr id="21" name="Group 20">
              <a:extLst>
                <a:ext uri="{FF2B5EF4-FFF2-40B4-BE49-F238E27FC236}">
                  <a16:creationId xmlns:a16="http://schemas.microsoft.com/office/drawing/2014/main" id="{58E57C7F-2D77-9377-D6B5-CB56D1C5F56C}"/>
                </a:ext>
              </a:extLst>
            </p:cNvPr>
            <p:cNvGrpSpPr/>
            <p:nvPr/>
          </p:nvGrpSpPr>
          <p:grpSpPr>
            <a:xfrm>
              <a:off x="6612658" y="1270380"/>
              <a:ext cx="2569792" cy="1322644"/>
              <a:chOff x="5825812" y="1270380"/>
              <a:chExt cx="2569792" cy="1322644"/>
            </a:xfrm>
          </p:grpSpPr>
          <p:sp>
            <p:nvSpPr>
              <p:cNvPr id="40" name="TextBox 39">
                <a:extLst>
                  <a:ext uri="{FF2B5EF4-FFF2-40B4-BE49-F238E27FC236}">
                    <a16:creationId xmlns:a16="http://schemas.microsoft.com/office/drawing/2014/main" id="{33A07717-E5F8-0BD6-1BDB-EF28BEE5F829}"/>
                  </a:ext>
                </a:extLst>
              </p:cNvPr>
              <p:cNvSpPr txBox="1"/>
              <p:nvPr/>
            </p:nvSpPr>
            <p:spPr>
              <a:xfrm>
                <a:off x="5825812" y="2039026"/>
                <a:ext cx="2569792" cy="553998"/>
              </a:xfrm>
              <a:prstGeom prst="rect">
                <a:avLst/>
              </a:prstGeom>
              <a:noFill/>
            </p:spPr>
            <p:txBody>
              <a:bodyPr wrap="square">
                <a:spAutoFit/>
              </a:bodyPr>
              <a:lstStyle/>
              <a:p>
                <a:pPr algn="ctr">
                  <a:lnSpc>
                    <a:spcPts val="1820"/>
                  </a:lnSpc>
                </a:pPr>
                <a:r>
                  <a:rPr lang="en-US" sz="1700" dirty="0"/>
                  <a:t>Automated Commercial Environment (ACE)</a:t>
                </a:r>
              </a:p>
            </p:txBody>
          </p:sp>
          <p:pic>
            <p:nvPicPr>
              <p:cNvPr id="41" name="Picture 40" descr="A blue and black computer screen&#10;&#10;AI-generated content may be incorrect.">
                <a:extLst>
                  <a:ext uri="{FF2B5EF4-FFF2-40B4-BE49-F238E27FC236}">
                    <a16:creationId xmlns:a16="http://schemas.microsoft.com/office/drawing/2014/main" id="{305FDC5C-A418-B07D-B7AF-9262CAED68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7808" y="1270380"/>
                <a:ext cx="685800" cy="679450"/>
              </a:xfrm>
              <a:prstGeom prst="rect">
                <a:avLst/>
              </a:prstGeom>
            </p:spPr>
          </p:pic>
        </p:grpSp>
        <p:grpSp>
          <p:nvGrpSpPr>
            <p:cNvPr id="22" name="Group 21">
              <a:extLst>
                <a:ext uri="{FF2B5EF4-FFF2-40B4-BE49-F238E27FC236}">
                  <a16:creationId xmlns:a16="http://schemas.microsoft.com/office/drawing/2014/main" id="{0B3F1388-CADC-F958-AA10-A0880A6E6D65}"/>
                </a:ext>
              </a:extLst>
            </p:cNvPr>
            <p:cNvGrpSpPr/>
            <p:nvPr/>
          </p:nvGrpSpPr>
          <p:grpSpPr>
            <a:xfrm>
              <a:off x="4546318" y="1335694"/>
              <a:ext cx="1427028" cy="1259367"/>
              <a:chOff x="4403139" y="1350702"/>
              <a:chExt cx="1427028" cy="1259367"/>
            </a:xfrm>
          </p:grpSpPr>
          <p:sp>
            <p:nvSpPr>
              <p:cNvPr id="38" name="TextBox 37">
                <a:extLst>
                  <a:ext uri="{FF2B5EF4-FFF2-40B4-BE49-F238E27FC236}">
                    <a16:creationId xmlns:a16="http://schemas.microsoft.com/office/drawing/2014/main" id="{C477D253-8833-90C3-9B07-98F18B7B810A}"/>
                  </a:ext>
                </a:extLst>
              </p:cNvPr>
              <p:cNvSpPr txBox="1"/>
              <p:nvPr/>
            </p:nvSpPr>
            <p:spPr>
              <a:xfrm>
                <a:off x="4403139" y="2056071"/>
                <a:ext cx="1427028" cy="553998"/>
              </a:xfrm>
              <a:prstGeom prst="rect">
                <a:avLst/>
              </a:prstGeom>
              <a:noFill/>
            </p:spPr>
            <p:txBody>
              <a:bodyPr wrap="square">
                <a:spAutoFit/>
              </a:bodyPr>
              <a:lstStyle/>
              <a:p>
                <a:pPr algn="ctr">
                  <a:lnSpc>
                    <a:spcPts val="1820"/>
                  </a:lnSpc>
                </a:pPr>
                <a:r>
                  <a:rPr lang="en-US" sz="1700" dirty="0"/>
                  <a:t>Customs Broker/Filer</a:t>
                </a:r>
              </a:p>
            </p:txBody>
          </p:sp>
          <p:pic>
            <p:nvPicPr>
              <p:cNvPr id="39" name="Picture 38" descr="A blue pictograms of people shaking hands&#10;&#10;AI-generated content may be incorrect.">
                <a:extLst>
                  <a:ext uri="{FF2B5EF4-FFF2-40B4-BE49-F238E27FC236}">
                    <a16:creationId xmlns:a16="http://schemas.microsoft.com/office/drawing/2014/main" id="{E8A7EC2E-A504-B50D-ECEE-0ACAECD1F3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3753" y="1350702"/>
                <a:ext cx="685800" cy="546100"/>
              </a:xfrm>
              <a:prstGeom prst="rect">
                <a:avLst/>
              </a:prstGeom>
            </p:spPr>
          </p:pic>
        </p:grpSp>
        <p:grpSp>
          <p:nvGrpSpPr>
            <p:cNvPr id="23" name="Group 22">
              <a:extLst>
                <a:ext uri="{FF2B5EF4-FFF2-40B4-BE49-F238E27FC236}">
                  <a16:creationId xmlns:a16="http://schemas.microsoft.com/office/drawing/2014/main" id="{BD7AB8ED-C68C-6C3E-BB3A-0F219488CBB1}"/>
                </a:ext>
              </a:extLst>
            </p:cNvPr>
            <p:cNvGrpSpPr/>
            <p:nvPr/>
          </p:nvGrpSpPr>
          <p:grpSpPr>
            <a:xfrm>
              <a:off x="2354574" y="1368352"/>
              <a:ext cx="1267642" cy="994903"/>
              <a:chOff x="2501538" y="1301715"/>
              <a:chExt cx="1267642" cy="994903"/>
            </a:xfrm>
          </p:grpSpPr>
          <p:sp>
            <p:nvSpPr>
              <p:cNvPr id="36" name="TextBox 35">
                <a:extLst>
                  <a:ext uri="{FF2B5EF4-FFF2-40B4-BE49-F238E27FC236}">
                    <a16:creationId xmlns:a16="http://schemas.microsoft.com/office/drawing/2014/main" id="{5784CDAC-671B-760A-89B6-69F4F629F6CF}"/>
                  </a:ext>
                </a:extLst>
              </p:cNvPr>
              <p:cNvSpPr txBox="1"/>
              <p:nvPr/>
            </p:nvSpPr>
            <p:spPr>
              <a:xfrm>
                <a:off x="2501538" y="1973453"/>
                <a:ext cx="1267642" cy="323165"/>
              </a:xfrm>
              <a:prstGeom prst="rect">
                <a:avLst/>
              </a:prstGeom>
              <a:noFill/>
            </p:spPr>
            <p:txBody>
              <a:bodyPr wrap="square">
                <a:spAutoFit/>
              </a:bodyPr>
              <a:lstStyle/>
              <a:p>
                <a:pPr algn="ctr">
                  <a:lnSpc>
                    <a:spcPts val="1820"/>
                  </a:lnSpc>
                </a:pPr>
                <a:r>
                  <a:rPr lang="en-US" sz="1700" dirty="0"/>
                  <a:t>Importer</a:t>
                </a:r>
              </a:p>
            </p:txBody>
          </p:sp>
          <p:pic>
            <p:nvPicPr>
              <p:cNvPr id="37" name="Picture 36" descr="A blue and black logo&#10;&#10;AI-generated content may be incorrect.">
                <a:extLst>
                  <a:ext uri="{FF2B5EF4-FFF2-40B4-BE49-F238E27FC236}">
                    <a16:creationId xmlns:a16="http://schemas.microsoft.com/office/drawing/2014/main" id="{0469AD18-4293-FA3D-BBAC-A31E4B3EFF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7427" y="1301715"/>
                <a:ext cx="731520" cy="487680"/>
              </a:xfrm>
              <a:prstGeom prst="rect">
                <a:avLst/>
              </a:prstGeom>
            </p:spPr>
          </p:pic>
        </p:grpSp>
        <p:cxnSp>
          <p:nvCxnSpPr>
            <p:cNvPr id="24" name="Straight Arrow Connector 23">
              <a:extLst>
                <a:ext uri="{FF2B5EF4-FFF2-40B4-BE49-F238E27FC236}">
                  <a16:creationId xmlns:a16="http://schemas.microsoft.com/office/drawing/2014/main" id="{28BCACC1-BEA5-F09C-5732-80F73B380C2C}"/>
                </a:ext>
              </a:extLst>
            </p:cNvPr>
            <p:cNvCxnSpPr/>
            <p:nvPr/>
          </p:nvCxnSpPr>
          <p:spPr>
            <a:xfrm>
              <a:off x="3462609" y="1616526"/>
              <a:ext cx="128016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E2C922F-C744-C796-9694-D46266DCC569}"/>
                </a:ext>
              </a:extLst>
            </p:cNvPr>
            <p:cNvCxnSpPr>
              <a:cxnSpLocks/>
            </p:cNvCxnSpPr>
            <p:nvPr/>
          </p:nvCxnSpPr>
          <p:spPr>
            <a:xfrm>
              <a:off x="5801259" y="161652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3A56F58-C671-FDB4-74DF-344B700AF2F4}"/>
                </a:ext>
              </a:extLst>
            </p:cNvPr>
            <p:cNvCxnSpPr/>
            <p:nvPr/>
          </p:nvCxnSpPr>
          <p:spPr>
            <a:xfrm>
              <a:off x="8496650" y="1616526"/>
              <a:ext cx="13716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6B34D60-6A6D-F062-650B-DBA455DA4260}"/>
                </a:ext>
              </a:extLst>
            </p:cNvPr>
            <p:cNvCxnSpPr>
              <a:cxnSpLocks/>
            </p:cNvCxnSpPr>
            <p:nvPr/>
          </p:nvCxnSpPr>
          <p:spPr>
            <a:xfrm flipH="1">
              <a:off x="8460594" y="2691312"/>
              <a:ext cx="1924498" cy="62476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74D392B-8E1D-3B04-A5F2-F6D39FAAABCD}"/>
                </a:ext>
              </a:extLst>
            </p:cNvPr>
            <p:cNvCxnSpPr>
              <a:cxnSpLocks/>
            </p:cNvCxnSpPr>
            <p:nvPr/>
          </p:nvCxnSpPr>
          <p:spPr>
            <a:xfrm flipH="1">
              <a:off x="3525566" y="3541194"/>
              <a:ext cx="1210669" cy="73807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5440965-C031-2ED4-B612-D0577E558CA5}"/>
                </a:ext>
              </a:extLst>
            </p:cNvPr>
            <p:cNvCxnSpPr>
              <a:cxnSpLocks/>
            </p:cNvCxnSpPr>
            <p:nvPr/>
          </p:nvCxnSpPr>
          <p:spPr>
            <a:xfrm flipV="1">
              <a:off x="5242678" y="2512787"/>
              <a:ext cx="0" cy="572679"/>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C30FD24-041F-7564-CB20-0896A32597BC}"/>
                </a:ext>
              </a:extLst>
            </p:cNvPr>
            <p:cNvCxnSpPr>
              <a:cxnSpLocks/>
            </p:cNvCxnSpPr>
            <p:nvPr/>
          </p:nvCxnSpPr>
          <p:spPr>
            <a:xfrm rot="5400000" flipV="1">
              <a:off x="7652412" y="2893153"/>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996695D-97AF-0AA3-48F8-A9DC48FA8386}"/>
                </a:ext>
              </a:extLst>
            </p:cNvPr>
            <p:cNvCxnSpPr>
              <a:cxnSpLocks/>
            </p:cNvCxnSpPr>
            <p:nvPr/>
          </p:nvCxnSpPr>
          <p:spPr>
            <a:xfrm flipH="1">
              <a:off x="5801259" y="3503876"/>
              <a:ext cx="1529857"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AC59298-DBC4-59B3-8E12-C42054D245C7}"/>
                </a:ext>
              </a:extLst>
            </p:cNvPr>
            <p:cNvCxnSpPr>
              <a:cxnSpLocks/>
            </p:cNvCxnSpPr>
            <p:nvPr/>
          </p:nvCxnSpPr>
          <p:spPr>
            <a:xfrm rot="5400000" flipV="1">
              <a:off x="5014078" y="4826030"/>
              <a:ext cx="4572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2DEFF3BF-28F9-DC2B-A266-E3A6B6BCB0E5}"/>
              </a:ext>
              <a:ext uri="{C183D7F6-B498-43B3-948B-1728B52AA6E4}">
                <adec:decorative xmlns:adec="http://schemas.microsoft.com/office/drawing/2017/decorative" val="1"/>
              </a:ext>
            </a:extLst>
          </p:cNvPr>
          <p:cNvGrpSpPr/>
          <p:nvPr/>
        </p:nvGrpSpPr>
        <p:grpSpPr>
          <a:xfrm>
            <a:off x="5094039" y="1156508"/>
            <a:ext cx="1542703" cy="1508760"/>
            <a:chOff x="2998010" y="3658862"/>
            <a:chExt cx="6108412" cy="1952797"/>
          </a:xfrm>
        </p:grpSpPr>
        <p:sp>
          <p:nvSpPr>
            <p:cNvPr id="60" name="chart orange highlight dark">
              <a:extLst>
                <a:ext uri="{FF2B5EF4-FFF2-40B4-BE49-F238E27FC236}">
                  <a16:creationId xmlns:a16="http://schemas.microsoft.com/office/drawing/2014/main" id="{9388EBF2-1CBC-F77B-FEAA-E3F9A901C9A5}"/>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chart orange highlight">
              <a:extLst>
                <a:ext uri="{FF2B5EF4-FFF2-40B4-BE49-F238E27FC236}">
                  <a16:creationId xmlns:a16="http://schemas.microsoft.com/office/drawing/2014/main" id="{F880FD93-4B99-D514-E3F5-07766692F914}"/>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FAC04C5F-6072-D0FE-5BF0-942C8AB0EB73}"/>
              </a:ext>
            </a:extLst>
          </p:cNvPr>
          <p:cNvSpPr>
            <a:spLocks noGrp="1"/>
          </p:cNvSpPr>
          <p:nvPr>
            <p:ph type="title"/>
          </p:nvPr>
        </p:nvSpPr>
        <p:spPr/>
        <p:txBody>
          <a:bodyPr anchor="ctr"/>
          <a:lstStyle/>
          <a:p>
            <a:r>
              <a:rPr lang="en-US" sz="3600" dirty="0"/>
              <a:t>U.S. Agent and Customs Broker</a:t>
            </a:r>
          </a:p>
        </p:txBody>
      </p:sp>
      <p:sp>
        <p:nvSpPr>
          <p:cNvPr id="5" name="Slide Number Placeholder 4">
            <a:extLst>
              <a:ext uri="{FF2B5EF4-FFF2-40B4-BE49-F238E27FC236}">
                <a16:creationId xmlns:a16="http://schemas.microsoft.com/office/drawing/2014/main" id="{F3D443B6-0C82-B714-DAFE-4F5709060D23}"/>
              </a:ext>
            </a:extLst>
          </p:cNvPr>
          <p:cNvSpPr>
            <a:spLocks noGrp="1"/>
          </p:cNvSpPr>
          <p:nvPr>
            <p:ph type="sldNum" sz="quarter" idx="4"/>
          </p:nvPr>
        </p:nvSpPr>
        <p:spPr/>
        <p:txBody>
          <a:bodyPr/>
          <a:lstStyle/>
          <a:p>
            <a:fld id="{9DAB3369-7666-44EB-AEA9-5FA9440DB40A}" type="slidenum">
              <a:rPr lang="en-US" smtClean="0"/>
              <a:pPr/>
              <a:t>9</a:t>
            </a:fld>
            <a:endParaRPr lang="en-US" dirty="0"/>
          </a:p>
        </p:txBody>
      </p:sp>
      <p:sp>
        <p:nvSpPr>
          <p:cNvPr id="11" name="TextBox 10">
            <a:extLst>
              <a:ext uri="{FF2B5EF4-FFF2-40B4-BE49-F238E27FC236}">
                <a16:creationId xmlns:a16="http://schemas.microsoft.com/office/drawing/2014/main" id="{54D79FFE-E3A0-AF5E-4342-C7C752CD6B70}"/>
              </a:ext>
            </a:extLst>
          </p:cNvPr>
          <p:cNvSpPr txBox="1"/>
          <p:nvPr/>
        </p:nvSpPr>
        <p:spPr>
          <a:xfrm>
            <a:off x="2857500" y="6581001"/>
            <a:ext cx="8735785" cy="276999"/>
          </a:xfrm>
          <a:prstGeom prst="rect">
            <a:avLst/>
          </a:prstGeom>
          <a:noFill/>
        </p:spPr>
        <p:txBody>
          <a:bodyPr wrap="square">
            <a:spAutoFit/>
          </a:bodyPr>
          <a:lstStyle/>
          <a:p>
            <a:r>
              <a:rPr lang="en-US" sz="1200" dirty="0">
                <a:hlinkClick r:id="rId12">
                  <a:extLst>
                    <a:ext uri="{A12FA001-AC4F-418D-AE19-62706E023703}">
                      <ahyp:hlinkClr xmlns:ahyp="http://schemas.microsoft.com/office/drawing/2018/hyperlinkcolor" val="tx"/>
                    </a:ext>
                  </a:extLst>
                </a:hlinkClick>
              </a:rPr>
              <a:t>https://www.fda.gov/food/guidance-regulation-food-and-dietary-supplements/registration-food-facilities-and-other-submissions</a:t>
            </a:r>
            <a:r>
              <a:rPr lang="en-US" sz="1200" dirty="0"/>
              <a:t> </a:t>
            </a:r>
          </a:p>
        </p:txBody>
      </p:sp>
      <p:sp>
        <p:nvSpPr>
          <p:cNvPr id="10" name="Rounded Rectangle 1">
            <a:extLst>
              <a:ext uri="{FF2B5EF4-FFF2-40B4-BE49-F238E27FC236}">
                <a16:creationId xmlns:a16="http://schemas.microsoft.com/office/drawing/2014/main" id="{5E5C23D3-C9A4-98A8-3BBB-2FC14E4D2A7C}"/>
              </a:ext>
            </a:extLst>
          </p:cNvPr>
          <p:cNvSpPr/>
          <p:nvPr/>
        </p:nvSpPr>
        <p:spPr>
          <a:xfrm>
            <a:off x="153105" y="1202409"/>
            <a:ext cx="2522826" cy="5204367"/>
          </a:xfrm>
          <a:prstGeom prst="roundRect">
            <a:avLst>
              <a:gd name="adj" fmla="val 4868"/>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nchorCtr="0"/>
          <a:lstStyle/>
          <a:p>
            <a:pPr marL="177800" indent="-177800">
              <a:spcAft>
                <a:spcPts val="1200"/>
              </a:spcAft>
              <a:buFont typeface="Arial" panose="020B0604020202020204" pitchFamily="34" charset="0"/>
              <a:buChar char="•"/>
            </a:pPr>
            <a:r>
              <a:rPr lang="en-US" altLang="en-US" sz="2000" dirty="0"/>
              <a:t>The Broker/Filer (agent) acts as a communication link between U.S. FDA and the exporter</a:t>
            </a:r>
          </a:p>
          <a:p>
            <a:pPr marL="177800" indent="-177800">
              <a:spcAft>
                <a:spcPts val="1200"/>
              </a:spcAft>
              <a:buFont typeface="Arial" panose="020B0604020202020204" pitchFamily="34" charset="0"/>
              <a:buChar char="•"/>
            </a:pPr>
            <a:endParaRPr lang="en-US" altLang="en-US" sz="2000" dirty="0"/>
          </a:p>
          <a:p>
            <a:pPr marL="177800" indent="-177800">
              <a:spcAft>
                <a:spcPts val="1200"/>
              </a:spcAft>
              <a:buFont typeface="Arial" panose="020B0604020202020204" pitchFamily="34" charset="0"/>
              <a:buChar char="•"/>
            </a:pPr>
            <a:r>
              <a:rPr lang="en-US" altLang="en-US" sz="2000" dirty="0"/>
              <a:t>U.S. FDA will contact a facility’s U.S. agent if an emergency occurs</a:t>
            </a:r>
          </a:p>
        </p:txBody>
      </p:sp>
      <p:sp>
        <p:nvSpPr>
          <p:cNvPr id="2" name="TextBox 1">
            <a:extLst>
              <a:ext uri="{FF2B5EF4-FFF2-40B4-BE49-F238E27FC236}">
                <a16:creationId xmlns:a16="http://schemas.microsoft.com/office/drawing/2014/main" id="{AA809CD3-5642-5E81-285D-7158962B0BB2}"/>
              </a:ext>
            </a:extLst>
          </p:cNvPr>
          <p:cNvSpPr txBox="1"/>
          <p:nvPr/>
        </p:nvSpPr>
        <p:spPr>
          <a:xfrm>
            <a:off x="10189885" y="5681319"/>
            <a:ext cx="1338880" cy="553998"/>
          </a:xfrm>
          <a:prstGeom prst="rect">
            <a:avLst/>
          </a:prstGeom>
          <a:noFill/>
        </p:spPr>
        <p:txBody>
          <a:bodyPr wrap="square">
            <a:spAutoFit/>
          </a:bodyPr>
          <a:lstStyle/>
          <a:p>
            <a:pPr algn="ctr">
              <a:lnSpc>
                <a:spcPts val="1820"/>
              </a:lnSpc>
            </a:pPr>
            <a:r>
              <a:rPr lang="en-US" sz="1700" dirty="0"/>
              <a:t>U.S. Commerce</a:t>
            </a:r>
          </a:p>
        </p:txBody>
      </p:sp>
      <p:pic>
        <p:nvPicPr>
          <p:cNvPr id="3" name="Picture 2" descr="A blue logo with arrows and a cube&#10;&#10;AI-generated content may be incorrect.">
            <a:extLst>
              <a:ext uri="{FF2B5EF4-FFF2-40B4-BE49-F238E27FC236}">
                <a16:creationId xmlns:a16="http://schemas.microsoft.com/office/drawing/2014/main" id="{6A272B09-9D9C-43C4-5BC1-AD82189931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16400" y="4881455"/>
            <a:ext cx="1085850" cy="685800"/>
          </a:xfrm>
          <a:prstGeom prst="rect">
            <a:avLst/>
          </a:prstGeom>
        </p:spPr>
      </p:pic>
      <p:sp>
        <p:nvSpPr>
          <p:cNvPr id="6" name="TextBox 5">
            <a:extLst>
              <a:ext uri="{FF2B5EF4-FFF2-40B4-BE49-F238E27FC236}">
                <a16:creationId xmlns:a16="http://schemas.microsoft.com/office/drawing/2014/main" id="{D8A81B46-3B6F-5A1E-A693-34E08007450D}"/>
              </a:ext>
            </a:extLst>
          </p:cNvPr>
          <p:cNvSpPr txBox="1"/>
          <p:nvPr/>
        </p:nvSpPr>
        <p:spPr>
          <a:xfrm>
            <a:off x="7844872" y="5884964"/>
            <a:ext cx="1466794" cy="323165"/>
          </a:xfrm>
          <a:prstGeom prst="rect">
            <a:avLst/>
          </a:prstGeom>
          <a:noFill/>
        </p:spPr>
        <p:txBody>
          <a:bodyPr wrap="square">
            <a:spAutoFit/>
          </a:bodyPr>
          <a:lstStyle/>
          <a:p>
            <a:pPr algn="ctr">
              <a:lnSpc>
                <a:spcPts val="1820"/>
              </a:lnSpc>
            </a:pPr>
            <a:r>
              <a:rPr lang="en-US" sz="1700" dirty="0"/>
              <a:t>May Proceed</a:t>
            </a:r>
          </a:p>
        </p:txBody>
      </p:sp>
      <p:pic>
        <p:nvPicPr>
          <p:cNvPr id="7" name="Picture 6" descr="A blue circle with a check mark and a blue circle with a check mark&#10;&#10;AI-generated content may be incorrect.">
            <a:extLst>
              <a:ext uri="{FF2B5EF4-FFF2-40B4-BE49-F238E27FC236}">
                <a16:creationId xmlns:a16="http://schemas.microsoft.com/office/drawing/2014/main" id="{893EFDCD-D24E-C0AA-3C29-DFFBBDE6CA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7594" y="5077349"/>
            <a:ext cx="641350" cy="685800"/>
          </a:xfrm>
          <a:prstGeom prst="rect">
            <a:avLst/>
          </a:prstGeom>
        </p:spPr>
      </p:pic>
      <p:cxnSp>
        <p:nvCxnSpPr>
          <p:cNvPr id="8" name="Straight Arrow Connector 7">
            <a:extLst>
              <a:ext uri="{FF2B5EF4-FFF2-40B4-BE49-F238E27FC236}">
                <a16:creationId xmlns:a16="http://schemas.microsoft.com/office/drawing/2014/main" id="{94CD91B4-8B7A-F7D9-0DF7-ED57D2B8B38E}"/>
              </a:ext>
            </a:extLst>
          </p:cNvPr>
          <p:cNvCxnSpPr>
            <a:cxnSpLocks/>
          </p:cNvCxnSpPr>
          <p:nvPr/>
        </p:nvCxnSpPr>
        <p:spPr>
          <a:xfrm>
            <a:off x="8503725" y="4399947"/>
            <a:ext cx="0" cy="52730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E21EF9-0FEE-7DC5-54C3-DE18E517F8A2}"/>
              </a:ext>
            </a:extLst>
          </p:cNvPr>
          <p:cNvCxnSpPr>
            <a:cxnSpLocks/>
          </p:cNvCxnSpPr>
          <p:nvPr/>
        </p:nvCxnSpPr>
        <p:spPr>
          <a:xfrm>
            <a:off x="6194398" y="3657635"/>
            <a:ext cx="1756808" cy="151852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CE7F5E1-663C-889F-60EE-B9F0EC01D21F}"/>
              </a:ext>
            </a:extLst>
          </p:cNvPr>
          <p:cNvCxnSpPr>
            <a:cxnSpLocks/>
          </p:cNvCxnSpPr>
          <p:nvPr/>
        </p:nvCxnSpPr>
        <p:spPr>
          <a:xfrm>
            <a:off x="9025459" y="5457399"/>
            <a:ext cx="1164426"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738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7A950-6560-4DD5-ABBB-60AC775DE2BA}">
  <ds:schemaRefs>
    <ds:schemaRef ds:uri="5f92d314-0094-4a56-b45d-790405524c19"/>
    <ds:schemaRef ds:uri="9544c1e5-465b-46f7-9756-fde921856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796157-5C04-4B29-8EAA-2C540DD2CF97}">
  <ds:schemaRefs>
    <ds:schemaRef ds:uri="http://schemas.microsoft.com/office/2006/documentManagement/types"/>
    <ds:schemaRef ds:uri="http://www.w3.org/XML/1998/namespace"/>
    <ds:schemaRef ds:uri="http://purl.org/dc/dcmitype/"/>
    <ds:schemaRef ds:uri="5f92d314-0094-4a56-b45d-790405524c19"/>
    <ds:schemaRef ds:uri="http://schemas.microsoft.com/office/infopath/2007/PartnerControls"/>
    <ds:schemaRef ds:uri="http://schemas.openxmlformats.org/package/2006/metadata/core-properties"/>
    <ds:schemaRef ds:uri="http://purl.org/dc/elements/1.1/"/>
    <ds:schemaRef ds:uri="9544c1e5-465b-46f7-9756-fde92185602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86AF22B-58D3-493B-B461-19672E4056C6}">
  <ds:schemaRefs>
    <ds:schemaRef ds:uri="http://schemas.microsoft.com/sharepoint/v3/contenttype/forms"/>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otalTime>724</TotalTime>
  <Words>4037</Words>
  <Application>Microsoft Office PowerPoint</Application>
  <PresentationFormat>Widescreen</PresentationFormat>
  <Paragraphs>468</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Regular</vt:lpstr>
      <vt:lpstr>Calibri</vt:lpstr>
      <vt:lpstr>Courier New</vt:lpstr>
      <vt:lpstr>Helvetica</vt:lpstr>
      <vt:lpstr>Helvetica Light</vt:lpstr>
      <vt:lpstr>Helvetica Neue</vt:lpstr>
      <vt:lpstr>Wingdings 2</vt:lpstr>
      <vt:lpstr>2018 Avid Orientation Theme</vt:lpstr>
      <vt:lpstr>U.S. FDA Import Operations</vt:lpstr>
      <vt:lpstr>In this lesson… </vt:lpstr>
      <vt:lpstr>U.S. FDA Regulatory Authority</vt:lpstr>
      <vt:lpstr>U.S. Imported Foods</vt:lpstr>
      <vt:lpstr>Top 5 Reasons for Seafood Detentions</vt:lpstr>
      <vt:lpstr>Imported Seafood Safety Process</vt:lpstr>
      <vt:lpstr>How Seafood Enters the U.S.</vt:lpstr>
      <vt:lpstr>Importer Verification Inspections</vt:lpstr>
      <vt:lpstr>U.S. Agent and Customs Broker</vt:lpstr>
      <vt:lpstr>Food Facility Registration and Prior Notice</vt:lpstr>
      <vt:lpstr>Prior Notice Submission</vt:lpstr>
      <vt:lpstr>The Screening Process</vt:lpstr>
      <vt:lpstr>Entry Review</vt:lpstr>
      <vt:lpstr>Examination and Sampling </vt:lpstr>
      <vt:lpstr>Shared Responsibility</vt:lpstr>
      <vt:lpstr>Product Detention and Import Refusal</vt:lpstr>
      <vt:lpstr>Import Alerts</vt:lpstr>
      <vt:lpstr>Fishery and Seafood Import Alerts</vt:lpstr>
      <vt:lpstr>Release of Shipments/Removal from Import Alerts</vt:lpstr>
      <vt:lpstr>U.S. FDA Data Dashboard—Home Page</vt:lpstr>
      <vt:lpstr>U.S. FDA Data Dashboard—Imports Summary</vt:lpstr>
      <vt:lpstr>U.S. FDA Data Dashboard—Refusals</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Renee Tatalovich</cp:lastModifiedBy>
  <cp:revision>8</cp:revision>
  <cp:lastPrinted>2019-07-24T15:24:58Z</cp:lastPrinted>
  <dcterms:created xsi:type="dcterms:W3CDTF">2019-04-14T03:01:12Z</dcterms:created>
  <dcterms:modified xsi:type="dcterms:W3CDTF">2025-06-25T16:36:01Z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