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77" r:id="rId3"/>
    <p:sldId id="257" r:id="rId4"/>
    <p:sldId id="264" r:id="rId5"/>
    <p:sldId id="278" r:id="rId6"/>
    <p:sldId id="265" r:id="rId7"/>
    <p:sldId id="279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66" r:id="rId16"/>
    <p:sldId id="267" r:id="rId17"/>
    <p:sldId id="268" r:id="rId18"/>
    <p:sldId id="291" r:id="rId19"/>
    <p:sldId id="292" r:id="rId20"/>
    <p:sldId id="303" r:id="rId21"/>
    <p:sldId id="304" r:id="rId22"/>
    <p:sldId id="269" r:id="rId23"/>
    <p:sldId id="305" r:id="rId24"/>
    <p:sldId id="272" r:id="rId25"/>
    <p:sldId id="273" r:id="rId26"/>
    <p:sldId id="296" r:id="rId27"/>
    <p:sldId id="263" r:id="rId28"/>
  </p:sldIdLst>
  <p:sldSz cx="9144000" cy="5143500" type="screen16x9"/>
  <p:notesSz cx="6810375" cy="9942513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0" d="100"/>
          <a:sy n="130" d="100"/>
        </p:scale>
        <p:origin x="-1074" y="-378"/>
      </p:cViewPr>
      <p:guideLst>
        <p:guide orient="horz" pos="1620"/>
        <p:guide pos="2880"/>
        <p:guide pos="5507"/>
        <p:guide pos="2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ERIS: supporting the early detection of food risks and issues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smtClean="0"/>
              <a:t>Niels Lucas Luijckx</a:t>
            </a:r>
            <a:endParaRPr lang="nl-NL"/>
          </a:p>
        </p:txBody>
      </p:sp>
      <p:sp>
        <p:nvSpPr>
          <p:cNvPr id="5" name="Tijdelijke aanduiding voor dianummer 4" hidden="1"/>
          <p:cNvSpPr>
            <a:spLocks noGrp="1"/>
          </p:cNvSpPr>
          <p:nvPr>
            <p:ph type="sldNum" sz="quarter" idx="3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F07F6-6E14-D248-825A-817D385E6D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7981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ERIS: supporting the early detection of food risks and issues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NL" smtClean="0"/>
              <a:t>04 April 2016</a:t>
            </a:r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 smtClean="0"/>
              <a:t>Niels Lucas Luijckx</a:t>
            </a: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4D591-63B3-884E-AA10-ECC4233D92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3240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 txBox="1">
            <a:spLocks noGrp="1" noChangeArrowheads="1"/>
          </p:cNvSpPr>
          <p:nvPr/>
        </p:nvSpPr>
        <p:spPr>
          <a:xfrm>
            <a:off x="3857439" y="9444405"/>
            <a:ext cx="2951458" cy="496467"/>
          </a:xfrm>
          <a:prstGeom prst="rect">
            <a:avLst/>
          </a:prstGeom>
          <a:noFill/>
        </p:spPr>
        <p:txBody>
          <a:bodyPr lIns="104067" tIns="52034" rIns="104067" bIns="52034" anchor="b"/>
          <a:lstStyle/>
          <a:p>
            <a:pPr algn="r">
              <a:defRPr/>
            </a:pPr>
            <a:fld id="{0811043A-6A8C-4C55-B986-599334787266}" type="slidenum">
              <a:rPr lang="nl-NL" sz="1300"/>
              <a:pPr algn="r">
                <a:defRPr/>
              </a:pPr>
              <a:t>9</a:t>
            </a:fld>
            <a:endParaRPr lang="nl-NL" sz="1300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60399" y="9446049"/>
            <a:ext cx="2949980" cy="49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31" tIns="47967" rIns="95931" bIns="47967"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1121DFB-7514-4FD3-A36B-2C60E0999670}" type="slidenum">
              <a:rPr lang="nl-NL" sz="1100" b="1"/>
              <a:pPr algn="r" eaLnBrk="1" hangingPunct="1"/>
              <a:t>9</a:t>
            </a:fld>
            <a:endParaRPr lang="nl-NL" sz="1100" b="1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31" tIns="47967" rIns="95931" bIns="4796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TNO</a:t>
            </a:r>
            <a:endParaRPr lang="nl-N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 txBox="1">
            <a:spLocks noGrp="1" noChangeArrowheads="1"/>
          </p:cNvSpPr>
          <p:nvPr/>
        </p:nvSpPr>
        <p:spPr>
          <a:xfrm>
            <a:off x="3857439" y="9444405"/>
            <a:ext cx="2951458" cy="496467"/>
          </a:xfrm>
          <a:prstGeom prst="rect">
            <a:avLst/>
          </a:prstGeom>
          <a:noFill/>
        </p:spPr>
        <p:txBody>
          <a:bodyPr lIns="104067" tIns="52034" rIns="104067" bIns="52034" anchor="b"/>
          <a:lstStyle/>
          <a:p>
            <a:pPr algn="r">
              <a:defRPr/>
            </a:pPr>
            <a:fld id="{0811043A-6A8C-4C55-B986-599334787266}" type="slidenum">
              <a:rPr lang="nl-NL" sz="1300"/>
              <a:pPr algn="r">
                <a:defRPr/>
              </a:pPr>
              <a:t>11</a:t>
            </a:fld>
            <a:endParaRPr lang="nl-NL" sz="1300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60399" y="9446049"/>
            <a:ext cx="2949980" cy="49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931" tIns="47967" rIns="95931" bIns="47967" anchor="b"/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91121DFB-7514-4FD3-A36B-2C60E0999670}" type="slidenum">
              <a:rPr lang="nl-NL" sz="1100" b="1"/>
              <a:pPr algn="r" eaLnBrk="1" hangingPunct="1"/>
              <a:t>11</a:t>
            </a:fld>
            <a:endParaRPr lang="nl-NL" sz="1100" b="1"/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3" y="746125"/>
            <a:ext cx="6623050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931" tIns="47967" rIns="95931" bIns="47967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TNO</a:t>
            </a:r>
            <a:endParaRPr lang="nl-N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ERIS - Overview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April 2012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35DF-413D-4C75-8A60-925A728E0BBB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3503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6225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l-NL" smtClean="0"/>
              <a:t>ERIS - Overview</a:t>
            </a:r>
            <a:endParaRPr lang="nl-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April 2012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935DF-413D-4C75-8A60-925A728E0BBB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0408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" y="746125"/>
            <a:ext cx="6626225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nl-NL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533" indent="-28535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415" indent="-2270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8595" indent="-2270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5774" indent="-22705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7612" indent="-2270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39451" indent="-2270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81289" indent="-2270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23127" indent="-22705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8A34E4-B8FB-4340-A558-0C0035AFACA3}" type="slidenum">
              <a:rPr lang="en-US" altLang="nl-NL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nl-NL" smtClean="0">
              <a:latin typeface="Arial" charset="0"/>
            </a:endParaRPr>
          </a:p>
        </p:txBody>
      </p:sp>
      <p:sp>
        <p:nvSpPr>
          <p:cNvPr id="12293" name="Footer Placeholder 1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7987" indent="-27614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4595" indent="-22091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46433" indent="-22091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88271" indent="-22091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0109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71948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13786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55624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NL"/>
              <a:t>Food Integrity Conference</a:t>
            </a:r>
          </a:p>
        </p:txBody>
      </p:sp>
      <p:sp>
        <p:nvSpPr>
          <p:cNvPr id="12294" name="Header Placeholder 2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17987" indent="-27614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04595" indent="-22091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46433" indent="-22091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88271" indent="-220919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30109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71948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313786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755624" indent="-2209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nl-NL"/>
              <a:t>Feasibility Study Information Sharing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713399" y="1344920"/>
            <a:ext cx="58382" cy="203328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545"/>
            <a:ext cx="9144000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6" y="1344920"/>
            <a:ext cx="57847" cy="213591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728639" y="1651000"/>
            <a:ext cx="0" cy="17272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479395"/>
            <a:ext cx="9143993" cy="11586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8676000" y="4932001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074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Targ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4873481"/>
            <a:ext cx="9144000" cy="2709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3"/>
          <a:stretch/>
        </p:blipFill>
        <p:spPr>
          <a:xfrm>
            <a:off x="-1" y="-3117"/>
            <a:ext cx="9144000" cy="16858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229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019E3A4F-C5DC-4253-91BF-F3B0ECB53C3D}" type="slidenum">
              <a:rPr lang="en-GB" smtClean="0"/>
              <a:t>‹#›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423863" y="1682750"/>
            <a:ext cx="8301037" cy="3184525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8778410" y="4910400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  <p:sp>
        <p:nvSpPr>
          <p:cNvPr id="3" name="Rechthoek 2"/>
          <p:cNvSpPr/>
          <p:nvPr userDrawn="1"/>
        </p:nvSpPr>
        <p:spPr>
          <a:xfrm>
            <a:off x="-7200" y="1682750"/>
            <a:ext cx="9158400" cy="3190731"/>
          </a:xfrm>
          <a:prstGeom prst="rect">
            <a:avLst/>
          </a:prstGeom>
          <a:noFill/>
          <a:ln w="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5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Afbeelding 7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413305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896184"/>
            <a:ext cx="30314" cy="110356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49137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49212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1" name="Rechthoek 160"/>
          <p:cNvSpPr/>
          <p:nvPr userDrawn="1"/>
        </p:nvSpPr>
        <p:spPr>
          <a:xfrm>
            <a:off x="7535465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2" name="Afbeelding 16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896184"/>
            <a:ext cx="30314" cy="110356"/>
          </a:xfrm>
          <a:prstGeom prst="rect">
            <a:avLst/>
          </a:prstGeom>
        </p:spPr>
      </p:pic>
      <p:sp>
        <p:nvSpPr>
          <p:cNvPr id="163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7616708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64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7617460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5" name="Rechthoek 164"/>
          <p:cNvSpPr/>
          <p:nvPr userDrawn="1"/>
        </p:nvSpPr>
        <p:spPr>
          <a:xfrm>
            <a:off x="1837737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6" name="Afbeelding 16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896184"/>
            <a:ext cx="30314" cy="110356"/>
          </a:xfrm>
          <a:prstGeom prst="rect">
            <a:avLst/>
          </a:prstGeom>
        </p:spPr>
      </p:pic>
      <p:sp>
        <p:nvSpPr>
          <p:cNvPr id="167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191377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68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191452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69" name="Rechthoek 168"/>
          <p:cNvSpPr/>
          <p:nvPr userDrawn="1"/>
        </p:nvSpPr>
        <p:spPr>
          <a:xfrm>
            <a:off x="3262169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0" name="Afbeelding 16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896184"/>
            <a:ext cx="30314" cy="110356"/>
          </a:xfrm>
          <a:prstGeom prst="rect">
            <a:avLst/>
          </a:prstGeom>
        </p:spPr>
      </p:pic>
      <p:sp>
        <p:nvSpPr>
          <p:cNvPr id="171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3336489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72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3337241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73" name="Rechthoek 172"/>
          <p:cNvSpPr/>
          <p:nvPr userDrawn="1"/>
        </p:nvSpPr>
        <p:spPr>
          <a:xfrm>
            <a:off x="4686601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4" name="Afbeelding 17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896184"/>
            <a:ext cx="30314" cy="110356"/>
          </a:xfrm>
          <a:prstGeom prst="rect">
            <a:avLst/>
          </a:prstGeom>
        </p:spPr>
      </p:pic>
      <p:sp>
        <p:nvSpPr>
          <p:cNvPr id="175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476111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76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476186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77" name="Rechthoek 176"/>
          <p:cNvSpPr/>
          <p:nvPr userDrawn="1"/>
        </p:nvSpPr>
        <p:spPr>
          <a:xfrm>
            <a:off x="6111033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8" name="Afbeelding 17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896184"/>
            <a:ext cx="30314" cy="110356"/>
          </a:xfrm>
          <a:prstGeom prst="rect">
            <a:avLst/>
          </a:prstGeom>
        </p:spPr>
      </p:pic>
      <p:sp>
        <p:nvSpPr>
          <p:cNvPr id="179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6184783" y="1365250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80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185535" y="877135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81" name="Rechthoek 180"/>
          <p:cNvSpPr/>
          <p:nvPr userDrawn="1"/>
        </p:nvSpPr>
        <p:spPr>
          <a:xfrm>
            <a:off x="413305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2" name="Afbeelding 18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2259070"/>
            <a:ext cx="30314" cy="110356"/>
          </a:xfrm>
          <a:prstGeom prst="rect">
            <a:avLst/>
          </a:prstGeom>
        </p:spPr>
      </p:pic>
      <p:sp>
        <p:nvSpPr>
          <p:cNvPr id="183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49137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84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49212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85" name="Rechthoek 184"/>
          <p:cNvSpPr/>
          <p:nvPr userDrawn="1"/>
        </p:nvSpPr>
        <p:spPr>
          <a:xfrm>
            <a:off x="7535465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6" name="Afbeelding 18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2259070"/>
            <a:ext cx="30314" cy="110356"/>
          </a:xfrm>
          <a:prstGeom prst="rect">
            <a:avLst/>
          </a:prstGeom>
        </p:spPr>
      </p:pic>
      <p:sp>
        <p:nvSpPr>
          <p:cNvPr id="187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7616708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88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7617460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89" name="Rechthoek 188"/>
          <p:cNvSpPr/>
          <p:nvPr userDrawn="1"/>
        </p:nvSpPr>
        <p:spPr>
          <a:xfrm>
            <a:off x="1837737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0" name="Afbeelding 18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2259070"/>
            <a:ext cx="30314" cy="110356"/>
          </a:xfrm>
          <a:prstGeom prst="rect">
            <a:avLst/>
          </a:prstGeom>
        </p:spPr>
      </p:pic>
      <p:sp>
        <p:nvSpPr>
          <p:cNvPr id="191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191377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92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191452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93" name="Rechthoek 192"/>
          <p:cNvSpPr/>
          <p:nvPr userDrawn="1"/>
        </p:nvSpPr>
        <p:spPr>
          <a:xfrm>
            <a:off x="3262169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4" name="Afbeelding 19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2259070"/>
            <a:ext cx="30314" cy="110356"/>
          </a:xfrm>
          <a:prstGeom prst="rect">
            <a:avLst/>
          </a:prstGeom>
        </p:spPr>
      </p:pic>
      <p:sp>
        <p:nvSpPr>
          <p:cNvPr id="195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3336489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96" name="Tijdelijke aanduiding voor tekst 159"/>
          <p:cNvSpPr>
            <a:spLocks noGrp="1"/>
          </p:cNvSpPr>
          <p:nvPr>
            <p:ph type="body" sz="quarter" idx="29" hasCustomPrompt="1"/>
          </p:nvPr>
        </p:nvSpPr>
        <p:spPr>
          <a:xfrm>
            <a:off x="3337241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97" name="Rechthoek 196"/>
          <p:cNvSpPr/>
          <p:nvPr userDrawn="1"/>
        </p:nvSpPr>
        <p:spPr>
          <a:xfrm>
            <a:off x="4686601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8" name="Afbeelding 19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2259070"/>
            <a:ext cx="30314" cy="110356"/>
          </a:xfrm>
          <a:prstGeom prst="rect">
            <a:avLst/>
          </a:prstGeom>
        </p:spPr>
      </p:pic>
      <p:sp>
        <p:nvSpPr>
          <p:cNvPr id="199" name="Tijdelijke aanduiding voor afbeelding 157"/>
          <p:cNvSpPr>
            <a:spLocks noGrp="1"/>
          </p:cNvSpPr>
          <p:nvPr>
            <p:ph type="pic" sz="quarter" idx="30"/>
          </p:nvPr>
        </p:nvSpPr>
        <p:spPr>
          <a:xfrm>
            <a:off x="476111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00" name="Tijdelijke aanduiding voor tekst 159"/>
          <p:cNvSpPr>
            <a:spLocks noGrp="1"/>
          </p:cNvSpPr>
          <p:nvPr>
            <p:ph type="body" sz="quarter" idx="31" hasCustomPrompt="1"/>
          </p:nvPr>
        </p:nvSpPr>
        <p:spPr>
          <a:xfrm>
            <a:off x="476186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01" name="Rechthoek 200"/>
          <p:cNvSpPr/>
          <p:nvPr userDrawn="1"/>
        </p:nvSpPr>
        <p:spPr>
          <a:xfrm>
            <a:off x="6111033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2" name="Afbeelding 20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2259070"/>
            <a:ext cx="30314" cy="110356"/>
          </a:xfrm>
          <a:prstGeom prst="rect">
            <a:avLst/>
          </a:prstGeom>
        </p:spPr>
      </p:pic>
      <p:sp>
        <p:nvSpPr>
          <p:cNvPr id="203" name="Tijdelijke aanduiding voor afbeelding 157"/>
          <p:cNvSpPr>
            <a:spLocks noGrp="1"/>
          </p:cNvSpPr>
          <p:nvPr>
            <p:ph type="pic" sz="quarter" idx="32"/>
          </p:nvPr>
        </p:nvSpPr>
        <p:spPr>
          <a:xfrm>
            <a:off x="6184783" y="272813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04" name="Tijdelijke aanduiding voor tekst 159"/>
          <p:cNvSpPr>
            <a:spLocks noGrp="1"/>
          </p:cNvSpPr>
          <p:nvPr>
            <p:ph type="body" sz="quarter" idx="33" hasCustomPrompt="1"/>
          </p:nvPr>
        </p:nvSpPr>
        <p:spPr>
          <a:xfrm>
            <a:off x="6185535" y="224002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05" name="Rechthoek 204"/>
          <p:cNvSpPr/>
          <p:nvPr userDrawn="1"/>
        </p:nvSpPr>
        <p:spPr>
          <a:xfrm>
            <a:off x="413305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6" name="Afbeelding 20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3616630"/>
            <a:ext cx="30314" cy="110356"/>
          </a:xfrm>
          <a:prstGeom prst="rect">
            <a:avLst/>
          </a:prstGeom>
        </p:spPr>
      </p:pic>
      <p:sp>
        <p:nvSpPr>
          <p:cNvPr id="207" name="Tijdelijke aanduiding voor afbeelding 157"/>
          <p:cNvSpPr>
            <a:spLocks noGrp="1"/>
          </p:cNvSpPr>
          <p:nvPr>
            <p:ph type="pic" sz="quarter" idx="34"/>
          </p:nvPr>
        </p:nvSpPr>
        <p:spPr>
          <a:xfrm>
            <a:off x="49137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08" name="Tijdelijke aanduiding voor tekst 159"/>
          <p:cNvSpPr>
            <a:spLocks noGrp="1"/>
          </p:cNvSpPr>
          <p:nvPr>
            <p:ph type="body" sz="quarter" idx="35" hasCustomPrompt="1"/>
          </p:nvPr>
        </p:nvSpPr>
        <p:spPr>
          <a:xfrm>
            <a:off x="49212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09" name="Rechthoek 208"/>
          <p:cNvSpPr/>
          <p:nvPr userDrawn="1"/>
        </p:nvSpPr>
        <p:spPr>
          <a:xfrm>
            <a:off x="7535465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0" name="Afbeelding 20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3616630"/>
            <a:ext cx="30314" cy="110356"/>
          </a:xfrm>
          <a:prstGeom prst="rect">
            <a:avLst/>
          </a:prstGeom>
        </p:spPr>
      </p:pic>
      <p:sp>
        <p:nvSpPr>
          <p:cNvPr id="211" name="Tijdelijke aanduiding voor afbeelding 157"/>
          <p:cNvSpPr>
            <a:spLocks noGrp="1"/>
          </p:cNvSpPr>
          <p:nvPr>
            <p:ph type="pic" sz="quarter" idx="36"/>
          </p:nvPr>
        </p:nvSpPr>
        <p:spPr>
          <a:xfrm>
            <a:off x="7616708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12" name="Tijdelijke aanduiding voor tekst 159"/>
          <p:cNvSpPr>
            <a:spLocks noGrp="1"/>
          </p:cNvSpPr>
          <p:nvPr>
            <p:ph type="body" sz="quarter" idx="37" hasCustomPrompt="1"/>
          </p:nvPr>
        </p:nvSpPr>
        <p:spPr>
          <a:xfrm>
            <a:off x="7617460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13" name="Rechthoek 212"/>
          <p:cNvSpPr/>
          <p:nvPr userDrawn="1"/>
        </p:nvSpPr>
        <p:spPr>
          <a:xfrm>
            <a:off x="1837737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4" name="Afbeelding 2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3616630"/>
            <a:ext cx="30314" cy="110356"/>
          </a:xfrm>
          <a:prstGeom prst="rect">
            <a:avLst/>
          </a:prstGeom>
        </p:spPr>
      </p:pic>
      <p:sp>
        <p:nvSpPr>
          <p:cNvPr id="215" name="Tijdelijke aanduiding voor afbeelding 157"/>
          <p:cNvSpPr>
            <a:spLocks noGrp="1"/>
          </p:cNvSpPr>
          <p:nvPr>
            <p:ph type="pic" sz="quarter" idx="38"/>
          </p:nvPr>
        </p:nvSpPr>
        <p:spPr>
          <a:xfrm>
            <a:off x="191377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16" name="Tijdelijke aanduiding voor tekst 159"/>
          <p:cNvSpPr>
            <a:spLocks noGrp="1"/>
          </p:cNvSpPr>
          <p:nvPr>
            <p:ph type="body" sz="quarter" idx="39" hasCustomPrompt="1"/>
          </p:nvPr>
        </p:nvSpPr>
        <p:spPr>
          <a:xfrm>
            <a:off x="191452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17" name="Rechthoek 216"/>
          <p:cNvSpPr/>
          <p:nvPr userDrawn="1"/>
        </p:nvSpPr>
        <p:spPr>
          <a:xfrm>
            <a:off x="3262169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8" name="Afbeelding 2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3616630"/>
            <a:ext cx="30314" cy="110356"/>
          </a:xfrm>
          <a:prstGeom prst="rect">
            <a:avLst/>
          </a:prstGeom>
        </p:spPr>
      </p:pic>
      <p:sp>
        <p:nvSpPr>
          <p:cNvPr id="219" name="Tijdelijke aanduiding voor afbeelding 157"/>
          <p:cNvSpPr>
            <a:spLocks noGrp="1"/>
          </p:cNvSpPr>
          <p:nvPr>
            <p:ph type="pic" sz="quarter" idx="40"/>
          </p:nvPr>
        </p:nvSpPr>
        <p:spPr>
          <a:xfrm>
            <a:off x="3336489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20" name="Tijdelijke aanduiding voor tekst 159"/>
          <p:cNvSpPr>
            <a:spLocks noGrp="1"/>
          </p:cNvSpPr>
          <p:nvPr>
            <p:ph type="body" sz="quarter" idx="41" hasCustomPrompt="1"/>
          </p:nvPr>
        </p:nvSpPr>
        <p:spPr>
          <a:xfrm>
            <a:off x="3337241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21" name="Rechthoek 220"/>
          <p:cNvSpPr/>
          <p:nvPr userDrawn="1"/>
        </p:nvSpPr>
        <p:spPr>
          <a:xfrm>
            <a:off x="4686601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2" name="Afbeelding 2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616630"/>
            <a:ext cx="30314" cy="110356"/>
          </a:xfrm>
          <a:prstGeom prst="rect">
            <a:avLst/>
          </a:prstGeom>
        </p:spPr>
      </p:pic>
      <p:sp>
        <p:nvSpPr>
          <p:cNvPr id="223" name="Tijdelijke aanduiding voor afbeelding 157"/>
          <p:cNvSpPr>
            <a:spLocks noGrp="1"/>
          </p:cNvSpPr>
          <p:nvPr>
            <p:ph type="pic" sz="quarter" idx="42"/>
          </p:nvPr>
        </p:nvSpPr>
        <p:spPr>
          <a:xfrm>
            <a:off x="476111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24" name="Tijdelijke aanduiding voor tekst 159"/>
          <p:cNvSpPr>
            <a:spLocks noGrp="1"/>
          </p:cNvSpPr>
          <p:nvPr>
            <p:ph type="body" sz="quarter" idx="43" hasCustomPrompt="1"/>
          </p:nvPr>
        </p:nvSpPr>
        <p:spPr>
          <a:xfrm>
            <a:off x="476186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25" name="Rechthoek 224"/>
          <p:cNvSpPr/>
          <p:nvPr userDrawn="1"/>
        </p:nvSpPr>
        <p:spPr>
          <a:xfrm>
            <a:off x="6111033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6" name="Afbeelding 2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3616630"/>
            <a:ext cx="30314" cy="110356"/>
          </a:xfrm>
          <a:prstGeom prst="rect">
            <a:avLst/>
          </a:prstGeom>
        </p:spPr>
      </p:pic>
      <p:sp>
        <p:nvSpPr>
          <p:cNvPr id="227" name="Tijdelijke aanduiding voor afbeelding 157"/>
          <p:cNvSpPr>
            <a:spLocks noGrp="1"/>
          </p:cNvSpPr>
          <p:nvPr>
            <p:ph type="pic" sz="quarter" idx="44"/>
          </p:nvPr>
        </p:nvSpPr>
        <p:spPr>
          <a:xfrm>
            <a:off x="6184783" y="4085696"/>
            <a:ext cx="1040400" cy="563563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228" name="Tijdelijke aanduiding voor tekst 159"/>
          <p:cNvSpPr>
            <a:spLocks noGrp="1"/>
          </p:cNvSpPr>
          <p:nvPr>
            <p:ph type="body" sz="quarter" idx="45" hasCustomPrompt="1"/>
          </p:nvPr>
        </p:nvSpPr>
        <p:spPr>
          <a:xfrm>
            <a:off x="6185535" y="3597581"/>
            <a:ext cx="100012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46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fld id="{937FD6C2-23E3-4C28-9F92-5B759AF7261C}" type="slidenum">
              <a:rPr lang="en-GB" smtClean="0"/>
              <a:t>‹#›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88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4133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5" y="896184"/>
            <a:ext cx="30314" cy="110356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491372" y="1365250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492125" y="877135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99" name="Rechthoek 98"/>
          <p:cNvSpPr/>
          <p:nvPr userDrawn="1"/>
        </p:nvSpPr>
        <p:spPr>
          <a:xfrm>
            <a:off x="32835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0" name="Afbeelding 9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25" y="896184"/>
            <a:ext cx="30314" cy="110356"/>
          </a:xfrm>
          <a:prstGeom prst="rect">
            <a:avLst/>
          </a:prstGeom>
        </p:spPr>
      </p:pic>
      <p:sp>
        <p:nvSpPr>
          <p:cNvPr id="101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3361572" y="1365250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02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3362325" y="877135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03" name="Rechthoek 102"/>
          <p:cNvSpPr/>
          <p:nvPr userDrawn="1"/>
        </p:nvSpPr>
        <p:spPr>
          <a:xfrm>
            <a:off x="61664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4" name="Afbeelding 10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25" y="896184"/>
            <a:ext cx="30314" cy="110356"/>
          </a:xfrm>
          <a:prstGeom prst="rect">
            <a:avLst/>
          </a:prstGeom>
        </p:spPr>
      </p:pic>
      <p:sp>
        <p:nvSpPr>
          <p:cNvPr id="105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6244472" y="1365250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06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6245225" y="877135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07" name="Rechthoek 106"/>
          <p:cNvSpPr/>
          <p:nvPr userDrawn="1"/>
        </p:nvSpPr>
        <p:spPr>
          <a:xfrm>
            <a:off x="4133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8" name="Afbeelding 10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5" y="2867082"/>
            <a:ext cx="30314" cy="110356"/>
          </a:xfrm>
          <a:prstGeom prst="rect">
            <a:avLst/>
          </a:prstGeom>
        </p:spPr>
      </p:pic>
      <p:sp>
        <p:nvSpPr>
          <p:cNvPr id="109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491372" y="3336148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10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492125" y="2848033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11" name="Rechthoek 110"/>
          <p:cNvSpPr/>
          <p:nvPr userDrawn="1"/>
        </p:nvSpPr>
        <p:spPr>
          <a:xfrm>
            <a:off x="32835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2" name="Afbeelding 1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25" y="2867082"/>
            <a:ext cx="30314" cy="110356"/>
          </a:xfrm>
          <a:prstGeom prst="rect">
            <a:avLst/>
          </a:prstGeom>
        </p:spPr>
      </p:pic>
      <p:sp>
        <p:nvSpPr>
          <p:cNvPr id="113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3361572" y="3336148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14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3362325" y="2848033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115" name="Rechthoek 114"/>
          <p:cNvSpPr/>
          <p:nvPr userDrawn="1"/>
        </p:nvSpPr>
        <p:spPr>
          <a:xfrm>
            <a:off x="61664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6" name="Afbeelding 1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25" y="2867082"/>
            <a:ext cx="30314" cy="110356"/>
          </a:xfrm>
          <a:prstGeom prst="rect">
            <a:avLst/>
          </a:prstGeom>
        </p:spPr>
      </p:pic>
      <p:sp>
        <p:nvSpPr>
          <p:cNvPr id="117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6244472" y="3336148"/>
            <a:ext cx="2397877" cy="1050925"/>
          </a:xfr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endParaRPr lang="nl-NL"/>
          </a:p>
        </p:txBody>
      </p:sp>
      <p:sp>
        <p:nvSpPr>
          <p:cNvPr id="118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245225" y="2848033"/>
            <a:ext cx="2314575" cy="456366"/>
          </a:xfr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</a:t>
            </a:r>
            <a:r>
              <a:rPr lang="en-GB" dirty="0" err="1" smtClean="0"/>
              <a:t>titel</a:t>
            </a:r>
            <a:r>
              <a:rPr lang="en-GB" dirty="0" smtClean="0"/>
              <a:t> </a:t>
            </a:r>
            <a:r>
              <a:rPr lang="en-GB" dirty="0" err="1" smtClean="0"/>
              <a:t>aan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passen</a:t>
            </a:r>
            <a:endParaRPr lang="en-GB" dirty="0" smtClean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fld id="{8609ABC7-1AEB-432F-A509-B8DE002DE91D}" type="slidenum">
              <a:rPr lang="en-GB" smtClean="0"/>
              <a:t>‹#›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0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713399" y="1344920"/>
            <a:ext cx="58382" cy="203328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545"/>
            <a:ext cx="9144000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212545"/>
            <a:ext cx="9143993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0283807-A40C-4F7A-AC50-4335DDD4C08C}" type="slidenum">
              <a:rPr lang="en-GB" smtClean="0"/>
              <a:t>‹#›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EDE1-9E4A-428B-B188-0D8A6E94E8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207255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3E8A666-7B45-4471-9FAA-9BBB6FDA35A4}" type="slidenum">
              <a:rPr lang="en-GB" smtClean="0"/>
              <a:t>‹#›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EDE1-9E4A-428B-B188-0D8A6E94E8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8931611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212545"/>
            <a:ext cx="9143993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212545"/>
            <a:ext cx="9143993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301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4800" y="1746000"/>
            <a:ext cx="8301600" cy="3021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tekststijl</a:t>
            </a:r>
            <a:r>
              <a:rPr lang="en-GB" dirty="0" smtClean="0"/>
              <a:t> van het model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CEAE225-0DDB-4DCB-BD84-53EDFB471A06}" type="slidenum">
              <a:rPr lang="en-GB" smtClean="0"/>
              <a:t>‹#›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229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0" y="1682750"/>
            <a:ext cx="9144000" cy="31852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GB" dirty="0" smtClean="0"/>
              <a:t>Insert image here</a:t>
            </a:r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87FE3187-5765-4BD7-AC38-ACF29D950A4E}" type="slidenum">
              <a:rPr lang="en-GB" smtClean="0"/>
              <a:t>‹#›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B602-CD3E-AC41-8242-DD367490E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301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4800" y="1746000"/>
            <a:ext cx="3949200" cy="3021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tekststijl</a:t>
            </a:r>
            <a:r>
              <a:rPr lang="en-GB" dirty="0" smtClean="0"/>
              <a:t> van het model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4FFE343-3594-414A-AD56-588C8BC25C10}" type="slidenum">
              <a:rPr lang="en-GB" smtClean="0"/>
              <a:t>‹#›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2" hasCustomPrompt="1"/>
          </p:nvPr>
        </p:nvSpPr>
        <p:spPr>
          <a:xfrm>
            <a:off x="4773600" y="1746249"/>
            <a:ext cx="3949200" cy="302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smtClean="0"/>
              <a:t>Insert image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6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6"/>
          </a:xfrm>
          <a:prstGeom prst="rect">
            <a:avLst/>
          </a:prstGeom>
        </p:spPr>
      </p:pic>
      <p:grpSp>
        <p:nvGrpSpPr>
          <p:cNvPr id="3" name="Groep 2"/>
          <p:cNvGrpSpPr/>
          <p:nvPr userDrawn="1"/>
        </p:nvGrpSpPr>
        <p:grpSpPr>
          <a:xfrm>
            <a:off x="401387" y="678180"/>
            <a:ext cx="41656" cy="2134859"/>
            <a:chOff x="401387" y="678180"/>
            <a:chExt cx="41656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 descr="timeline_pijl_wit.png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87" y="2660639"/>
              <a:ext cx="41656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36" y="1035050"/>
            <a:ext cx="8301764" cy="1920240"/>
          </a:xfrm>
        </p:spPr>
        <p:txBody>
          <a:bodyPr anchor="b" anchorCtr="0"/>
          <a:lstStyle>
            <a:lvl1pPr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29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295"/>
            <a:ext cx="9143999" cy="205989"/>
          </a:xfrm>
          <a:prstGeom prst="rect">
            <a:avLst/>
          </a:prstGeom>
        </p:spPr>
      </p:pic>
      <p:grpSp>
        <p:nvGrpSpPr>
          <p:cNvPr id="9" name="Groep 8"/>
          <p:cNvGrpSpPr/>
          <p:nvPr userDrawn="1"/>
        </p:nvGrpSpPr>
        <p:grpSpPr>
          <a:xfrm>
            <a:off x="401578" y="678180"/>
            <a:ext cx="41274" cy="2134859"/>
            <a:chOff x="401578" y="678180"/>
            <a:chExt cx="41274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78" y="2660639"/>
              <a:ext cx="41274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575536" y="1035050"/>
            <a:ext cx="8301764" cy="1920240"/>
          </a:xfrm>
        </p:spPr>
        <p:txBody>
          <a:bodyPr anchor="b" anchorCtr="0"/>
          <a:lstStyle>
            <a:lvl1pPr>
              <a:defRPr sz="6000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3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 descr="timeline_pijl_wit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" y="1344920"/>
            <a:ext cx="58382" cy="213591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728639" y="1651000"/>
            <a:ext cx="0" cy="172720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 err="1" smtClean="0"/>
              <a:t>Titelstijl</a:t>
            </a:r>
            <a:r>
              <a:rPr lang="en-GB" dirty="0" smtClean="0"/>
              <a:t> van model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9395"/>
            <a:ext cx="9144000" cy="11586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8676000" y="4932001"/>
            <a:ext cx="69230" cy="1439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75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3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>
              <a:defRPr lang="nl-NL" sz="550" b="1">
                <a:latin typeface="Arial" pitchFamily="34" charset="0"/>
                <a:cs typeface="Arial" pitchFamily="34" charset="0"/>
              </a:defRPr>
            </a:lvl1pPr>
          </a:lstStyle>
          <a:p>
            <a:fld id="{DFD29D12-6FDE-43F3-A399-6389E89FE40B}" type="slidenum">
              <a:rPr lang="en-GB" smtClean="0"/>
              <a:t>‹#›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0A1B602-CD3E-AC41-8242-DD367490E7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ijdelijke aanduiding voor titel 1"/>
          <p:cNvSpPr>
            <a:spLocks noGrp="1"/>
          </p:cNvSpPr>
          <p:nvPr>
            <p:ph type="title"/>
          </p:nvPr>
        </p:nvSpPr>
        <p:spPr>
          <a:xfrm>
            <a:off x="423136" y="898300"/>
            <a:ext cx="83016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12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23136" y="1746250"/>
            <a:ext cx="8301600" cy="3085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"/>
          </p:nvPr>
        </p:nvSpPr>
        <p:spPr>
          <a:xfrm>
            <a:off x="7168896" y="4867200"/>
            <a:ext cx="1556004" cy="1692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nl-NL" sz="550" b="1" smtClean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dirty="0" smtClean="0"/>
              <a:t>04 April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56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3" r:id="rId3"/>
    <p:sldLayoutId id="2147483650" r:id="rId4"/>
    <p:sldLayoutId id="2147483652" r:id="rId5"/>
    <p:sldLayoutId id="2147483661" r:id="rId6"/>
    <p:sldLayoutId id="2147483658" r:id="rId7"/>
    <p:sldLayoutId id="2147483651" r:id="rId8"/>
    <p:sldLayoutId id="2147483653" r:id="rId9"/>
    <p:sldLayoutId id="2147483659" r:id="rId10"/>
    <p:sldLayoutId id="2147483662" r:id="rId11"/>
    <p:sldLayoutId id="2147483654" r:id="rId12"/>
    <p:sldLayoutId id="2147483655" r:id="rId13"/>
    <p:sldLayoutId id="2147483656" r:id="rId14"/>
    <p:sldLayoutId id="2147483660" r:id="rId15"/>
    <p:sldLayoutId id="2147483664" r:id="rId16"/>
    <p:sldLayoutId id="2147483665" r:id="rId17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1" latinLnBrk="0" hangingPunct="1">
        <a:spcBef>
          <a:spcPct val="0"/>
        </a:spcBef>
        <a:buNone/>
        <a:defRPr sz="2300" b="0" kern="1200" cap="all" spc="0" baseline="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1pPr>
      <a:lvl2pPr marL="539750" indent="-1778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2pPr>
      <a:lvl3pPr marL="984250" indent="-1778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435100" indent="-1778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1885950" indent="-18415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hyperlink" Target="http://www.thumbupthumbdown.com/wp-content/uploads/2015/08/image74.jp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wmf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wmf"/><Relationship Id="rId9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ERIS: supporting the early detection of food risks and issues</a:t>
            </a:r>
            <a:br>
              <a:rPr lang="en-US" smtClean="0"/>
            </a:br>
            <a:r>
              <a:rPr lang="en-US" sz="1200" cap="none" smtClean="0">
                <a:latin typeface="Arial"/>
              </a:rPr>
              <a:t>Innovative information analysis and interpretation | Niels Lucas Luijckx</a:t>
            </a:r>
            <a:endParaRPr lang="en-GB" sz="1200" cap="none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9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25" b="59701"/>
          <a:stretch/>
        </p:blipFill>
        <p:spPr bwMode="auto">
          <a:xfrm>
            <a:off x="4211960" y="1830555"/>
            <a:ext cx="2882024" cy="1566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 r="71177" b="55502"/>
          <a:stretch/>
        </p:blipFill>
        <p:spPr bwMode="auto">
          <a:xfrm>
            <a:off x="5488392" y="373183"/>
            <a:ext cx="3476096" cy="199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3944278" y="240782"/>
            <a:ext cx="5400600" cy="3132348"/>
          </a:xfrm>
          <a:prstGeom prst="ellipse">
            <a:avLst/>
          </a:prstGeom>
          <a:noFill/>
          <a:ln w="63500">
            <a:solidFill>
              <a:srgbClr val="43D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799691" y="8182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3DD47"/>
                </a:solidFill>
              </a:rPr>
              <a:t>PUBLIC DOMAIN</a:t>
            </a:r>
            <a:endParaRPr lang="en-GB" dirty="0">
              <a:solidFill>
                <a:srgbClr val="43DD47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870" y="2261080"/>
            <a:ext cx="36724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/>
              <a:t>       Dixit </a:t>
            </a:r>
            <a:r>
              <a:rPr lang="en-GB" sz="1400" i="1" dirty="0"/>
              <a:t>et al. </a:t>
            </a:r>
            <a:r>
              <a:rPr lang="en-GB" sz="1400" i="1" dirty="0" smtClean="0"/>
              <a:t>1995:</a:t>
            </a:r>
          </a:p>
          <a:p>
            <a:r>
              <a:rPr lang="en-GB" sz="1400" i="1" dirty="0" smtClean="0"/>
              <a:t>Of 2057 </a:t>
            </a:r>
            <a:r>
              <a:rPr lang="en-GB" sz="1400" i="1" dirty="0"/>
              <a:t>samples, drawn from 224 village markets from 56 districts of Uttar Pradesh, 32% </a:t>
            </a:r>
            <a:r>
              <a:rPr lang="en-GB" sz="1400" i="1" dirty="0" smtClean="0"/>
              <a:t>contained artificial colours of which 61.6</a:t>
            </a:r>
            <a:r>
              <a:rPr lang="en-GB" sz="1400" i="1" dirty="0"/>
              <a:t>% </a:t>
            </a:r>
            <a:r>
              <a:rPr lang="en-GB" sz="1400" i="1" dirty="0" smtClean="0"/>
              <a:t>were non </a:t>
            </a:r>
            <a:r>
              <a:rPr lang="en-GB" sz="1400" i="1" dirty="0"/>
              <a:t>permitted. In the artificially coloured eatables, 39% sweets, 85% </a:t>
            </a:r>
            <a:r>
              <a:rPr lang="en-GB" sz="1400" i="1" dirty="0" err="1"/>
              <a:t>namkins</a:t>
            </a:r>
            <a:r>
              <a:rPr lang="en-GB" sz="1400" i="1" dirty="0"/>
              <a:t>, and all the </a:t>
            </a:r>
            <a:r>
              <a:rPr lang="en-GB" sz="1400" i="1" dirty="0" smtClean="0"/>
              <a:t>samples </a:t>
            </a:r>
            <a:r>
              <a:rPr lang="en-GB" sz="1400" i="1" dirty="0"/>
              <a:t>of powdered turmeric, as well as</a:t>
            </a:r>
            <a:r>
              <a:rPr lang="en-GB" sz="1400" i="1" dirty="0">
                <a:solidFill>
                  <a:srgbClr val="00B0F0"/>
                </a:solidFill>
              </a:rPr>
              <a:t> </a:t>
            </a:r>
            <a:r>
              <a:rPr lang="en-GB" sz="1400" b="1" i="1" u="sng" dirty="0">
                <a:solidFill>
                  <a:srgbClr val="00B0F0"/>
                </a:solidFill>
              </a:rPr>
              <a:t>chilli </a:t>
            </a:r>
            <a:r>
              <a:rPr lang="en-GB" sz="1400" i="1" dirty="0"/>
              <a:t>contained non-permitted colours. Seven non-food grade dyes used include </a:t>
            </a:r>
            <a:r>
              <a:rPr lang="en-GB" sz="1400" i="1" dirty="0" err="1"/>
              <a:t>metanil</a:t>
            </a:r>
            <a:r>
              <a:rPr lang="en-GB" sz="1400" i="1" dirty="0"/>
              <a:t> yellow, orange II, </a:t>
            </a:r>
            <a:r>
              <a:rPr lang="en-GB" sz="1400" b="1" i="1" u="sng" dirty="0" err="1">
                <a:solidFill>
                  <a:srgbClr val="00B0F0"/>
                </a:solidFill>
              </a:rPr>
              <a:t>sudan</a:t>
            </a:r>
            <a:r>
              <a:rPr lang="en-GB" sz="1400" b="1" i="1" u="sng" dirty="0">
                <a:solidFill>
                  <a:srgbClr val="00B0F0"/>
                </a:solidFill>
              </a:rPr>
              <a:t> I</a:t>
            </a:r>
            <a:r>
              <a:rPr lang="en-GB" sz="1400" i="1" dirty="0"/>
              <a:t>, </a:t>
            </a:r>
            <a:r>
              <a:rPr lang="en-GB" sz="1400" i="1" dirty="0" err="1"/>
              <a:t>rhodamine</a:t>
            </a:r>
            <a:r>
              <a:rPr lang="en-GB" sz="1400" i="1" dirty="0"/>
              <a:t> B, Blue VRS, </a:t>
            </a:r>
            <a:r>
              <a:rPr lang="en-GB" sz="1400" i="1" dirty="0" err="1"/>
              <a:t>auramine</a:t>
            </a:r>
            <a:r>
              <a:rPr lang="en-GB" sz="1400" i="1" dirty="0"/>
              <a:t>, and Sudan III/IV</a:t>
            </a:r>
            <a:r>
              <a:rPr lang="en-GB" sz="1400" i="1" dirty="0" smtClean="0"/>
              <a:t>.</a:t>
            </a:r>
            <a:endParaRPr lang="en-GB" sz="1400" i="1" dirty="0"/>
          </a:p>
        </p:txBody>
      </p:sp>
      <p:sp>
        <p:nvSpPr>
          <p:cNvPr id="13" name="Oval 12"/>
          <p:cNvSpPr/>
          <p:nvPr/>
        </p:nvSpPr>
        <p:spPr>
          <a:xfrm>
            <a:off x="-326389" y="3211372"/>
            <a:ext cx="2912529" cy="1655827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62593" y="190587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SCIENCE DOMAIN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23528" y="249944"/>
            <a:ext cx="7560838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GB" b="1" i="1" dirty="0" smtClean="0"/>
              <a:t>Sudan I in </a:t>
            </a:r>
            <a:r>
              <a:rPr lang="en-GB" b="1" i="1" dirty="0" smtClean="0"/>
              <a:t>chilli </a:t>
            </a:r>
            <a:r>
              <a:rPr lang="en-GB" b="1" i="1" dirty="0" smtClean="0"/>
              <a:t>(2005)</a:t>
            </a:r>
            <a:endParaRPr lang="en-GB" b="1" dirty="0" smtClean="0"/>
          </a:p>
          <a:p>
            <a:pPr algn="ctr"/>
            <a:endParaRPr lang="en-GB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7096">
            <a:off x="1416844" y="1144911"/>
            <a:ext cx="6310313" cy="336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3839C0E-A685-4980-9F34-9CF9C1C8B145}" type="slidenum">
              <a:rPr lang="en-GB" smtClean="0"/>
              <a:t>10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44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7096">
            <a:off x="1482681" y="1144913"/>
            <a:ext cx="6310313" cy="336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AutoShape 8"/>
          <p:cNvSpPr>
            <a:spLocks noChangeArrowheads="1"/>
          </p:cNvSpPr>
          <p:nvPr/>
        </p:nvSpPr>
        <p:spPr bwMode="auto">
          <a:xfrm>
            <a:off x="1703199" y="3901885"/>
            <a:ext cx="2165350" cy="595551"/>
          </a:xfrm>
          <a:prstGeom prst="foldedCorner">
            <a:avLst>
              <a:gd name="adj" fmla="val 125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GB" sz="1200" dirty="0" smtClean="0"/>
              <a:t>1994, IARC </a:t>
            </a:r>
          </a:p>
          <a:p>
            <a:pPr algn="ctr"/>
            <a:r>
              <a:rPr lang="en-GB" sz="1200" dirty="0" smtClean="0"/>
              <a:t>Acrylamide is a probable </a:t>
            </a:r>
          </a:p>
          <a:p>
            <a:pPr algn="ctr"/>
            <a:r>
              <a:rPr lang="en-GB" sz="1200" dirty="0" smtClean="0"/>
              <a:t>carcinogen</a:t>
            </a:r>
            <a:endParaRPr lang="en-GB" sz="1200" dirty="0"/>
          </a:p>
        </p:txBody>
      </p:sp>
      <p:sp>
        <p:nvSpPr>
          <p:cNvPr id="16387" name="Slide Number Placeholder 1"/>
          <p:cNvSpPr txBox="1">
            <a:spLocks noGrp="1"/>
          </p:cNvSpPr>
          <p:nvPr/>
        </p:nvSpPr>
        <p:spPr bwMode="auto">
          <a:xfrm>
            <a:off x="4816476" y="115491"/>
            <a:ext cx="1800225" cy="7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sz="700" dirty="0"/>
          </a:p>
        </p:txBody>
      </p:sp>
      <p:sp>
        <p:nvSpPr>
          <p:cNvPr id="16388" name="AutoShape 7"/>
          <p:cNvSpPr>
            <a:spLocks noChangeArrowheads="1"/>
          </p:cNvSpPr>
          <p:nvPr/>
        </p:nvSpPr>
        <p:spPr bwMode="auto">
          <a:xfrm>
            <a:off x="2568203" y="3137493"/>
            <a:ext cx="2738438" cy="591097"/>
          </a:xfrm>
          <a:prstGeom prst="foldedCorner">
            <a:avLst>
              <a:gd name="adj" fmla="val 12500"/>
            </a:avLst>
          </a:prstGeom>
          <a:solidFill>
            <a:srgbClr val="FCCD04"/>
          </a:soli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en-GB" sz="1200" dirty="0" smtClean="0"/>
              <a:t>1997</a:t>
            </a:r>
          </a:p>
          <a:p>
            <a:pPr algn="ctr"/>
            <a:r>
              <a:rPr lang="en-GB" sz="1200" dirty="0" smtClean="0"/>
              <a:t>High acrylamide levels found in </a:t>
            </a:r>
          </a:p>
          <a:p>
            <a:pPr algn="ctr"/>
            <a:r>
              <a:rPr lang="en-GB" sz="1200" dirty="0" smtClean="0"/>
              <a:t>non-exposed humans</a:t>
            </a:r>
            <a:endParaRPr lang="en-GB" sz="1200" i="1" dirty="0"/>
          </a:p>
        </p:txBody>
      </p:sp>
      <p:sp>
        <p:nvSpPr>
          <p:cNvPr id="16390" name="AutoShape 9"/>
          <p:cNvSpPr>
            <a:spLocks noChangeArrowheads="1"/>
          </p:cNvSpPr>
          <p:nvPr/>
        </p:nvSpPr>
        <p:spPr bwMode="auto">
          <a:xfrm>
            <a:off x="3505367" y="2457908"/>
            <a:ext cx="2374900" cy="519006"/>
          </a:xfrm>
          <a:prstGeom prst="foldedCorner">
            <a:avLst>
              <a:gd name="adj" fmla="val 12500"/>
            </a:avLst>
          </a:prstGeom>
          <a:solidFill>
            <a:srgbClr val="FCCD04"/>
          </a:soli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en-GB" sz="1200" dirty="0" smtClean="0"/>
              <a:t>2000, June </a:t>
            </a:r>
          </a:p>
          <a:p>
            <a:pPr algn="ctr"/>
            <a:r>
              <a:rPr lang="en-GB" sz="1200" dirty="0" smtClean="0"/>
              <a:t>Acrylamide in fried rat feed</a:t>
            </a:r>
            <a:endParaRPr lang="en-GB" sz="1200" dirty="0"/>
          </a:p>
        </p:txBody>
      </p:sp>
      <p:sp>
        <p:nvSpPr>
          <p:cNvPr id="16391" name="AutoShape 10"/>
          <p:cNvSpPr>
            <a:spLocks noChangeArrowheads="1"/>
          </p:cNvSpPr>
          <p:nvPr/>
        </p:nvSpPr>
        <p:spPr bwMode="auto">
          <a:xfrm>
            <a:off x="5563034" y="1125032"/>
            <a:ext cx="2611438" cy="823787"/>
          </a:xfrm>
          <a:prstGeom prst="foldedCorner">
            <a:avLst>
              <a:gd name="adj" fmla="val 12500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/>
            <a:r>
              <a:rPr lang="en-GB" sz="1200" dirty="0" smtClean="0"/>
              <a:t>2002, April 24-26 </a:t>
            </a:r>
          </a:p>
          <a:p>
            <a:pPr algn="ctr"/>
            <a:r>
              <a:rPr lang="en-GB" sz="1200" dirty="0" smtClean="0"/>
              <a:t>Sweden, press release: </a:t>
            </a:r>
          </a:p>
          <a:p>
            <a:pPr algn="ctr"/>
            <a:r>
              <a:rPr lang="en-GB" sz="1200" dirty="0" smtClean="0"/>
              <a:t>Acrylamide in French fries and </a:t>
            </a:r>
          </a:p>
          <a:p>
            <a:pPr algn="ctr"/>
            <a:r>
              <a:rPr lang="en-GB" sz="1200" dirty="0" smtClean="0"/>
              <a:t>other food products</a:t>
            </a:r>
            <a:endParaRPr lang="en-GB" sz="1200" dirty="0"/>
          </a:p>
        </p:txBody>
      </p:sp>
      <p:sp>
        <p:nvSpPr>
          <p:cNvPr id="16392" name="Rectangle 15"/>
          <p:cNvSpPr>
            <a:spLocks noChangeArrowheads="1"/>
          </p:cNvSpPr>
          <p:nvPr/>
        </p:nvSpPr>
        <p:spPr bwMode="auto">
          <a:xfrm>
            <a:off x="157003" y="203805"/>
            <a:ext cx="7560838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GB" b="1" i="1" dirty="0"/>
              <a:t>A</a:t>
            </a:r>
            <a:r>
              <a:rPr lang="en-GB" b="1" i="1" dirty="0" smtClean="0"/>
              <a:t>crylamide formation during heating of food (2002)</a:t>
            </a:r>
          </a:p>
          <a:p>
            <a:pPr algn="ctr"/>
            <a:endParaRPr lang="en-GB" b="1" dirty="0" smtClean="0"/>
          </a:p>
          <a:p>
            <a:pPr algn="ctr"/>
            <a:endParaRPr lang="en-GB" b="1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1060704" y="1948819"/>
            <a:ext cx="5400133" cy="2832442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02188" y="442655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SCIENCE DOMAIN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5100365" y="719630"/>
            <a:ext cx="3536776" cy="1634592"/>
          </a:xfrm>
          <a:prstGeom prst="ellipse">
            <a:avLst/>
          </a:prstGeom>
          <a:noFill/>
          <a:ln w="63500">
            <a:solidFill>
              <a:srgbClr val="43D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3133974" y="82876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3DD47"/>
                </a:solidFill>
              </a:rPr>
              <a:t>PUBLIC DOMAIN</a:t>
            </a:r>
            <a:endParaRPr lang="en-GB" dirty="0">
              <a:solidFill>
                <a:srgbClr val="43DD4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99F10F3C-FA9C-4B75-9BF2-5EC53ACD9945}" type="slidenum">
              <a:rPr lang="en-GB" smtClean="0"/>
              <a:t>11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18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/>
          <p:cNvSpPr/>
          <p:nvPr/>
        </p:nvSpPr>
        <p:spPr>
          <a:xfrm rot="16200000">
            <a:off x="1930067" y="4013735"/>
            <a:ext cx="1251468" cy="1008062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Right Arrow 39"/>
          <p:cNvSpPr/>
          <p:nvPr/>
        </p:nvSpPr>
        <p:spPr>
          <a:xfrm>
            <a:off x="1" y="3243700"/>
            <a:ext cx="6765801" cy="756047"/>
          </a:xfrm>
          <a:prstGeom prst="rightArrow">
            <a:avLst/>
          </a:prstGeom>
          <a:solidFill>
            <a:srgbClr val="92D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76389" y="240338"/>
            <a:ext cx="7007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i="1" dirty="0" smtClean="0"/>
              <a:t>Complex food production: “dioxin </a:t>
            </a:r>
            <a:r>
              <a:rPr lang="en-GB" b="1" i="1" dirty="0"/>
              <a:t>via feed in cow milk (2004</a:t>
            </a:r>
            <a:r>
              <a:rPr lang="en-GB" b="1" i="1" dirty="0" smtClean="0"/>
              <a:t>)”</a:t>
            </a:r>
            <a:endParaRPr lang="en-GB" b="1" i="1" dirty="0"/>
          </a:p>
        </p:txBody>
      </p:sp>
      <p:grpSp>
        <p:nvGrpSpPr>
          <p:cNvPr id="3" name="Group 2"/>
          <p:cNvGrpSpPr/>
          <p:nvPr/>
        </p:nvGrpSpPr>
        <p:grpSpPr>
          <a:xfrm>
            <a:off x="411529" y="706719"/>
            <a:ext cx="8674522" cy="3780421"/>
            <a:chOff x="107504" y="1137726"/>
            <a:chExt cx="8674522" cy="3780421"/>
          </a:xfrm>
        </p:grpSpPr>
        <p:sp>
          <p:nvSpPr>
            <p:cNvPr id="39" name="Right Arrow 38"/>
            <p:cNvSpPr/>
            <p:nvPr/>
          </p:nvSpPr>
          <p:spPr>
            <a:xfrm rot="16200000">
              <a:off x="2975731" y="2295812"/>
              <a:ext cx="1320283" cy="1008062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1979713" y="1599642"/>
              <a:ext cx="6802313" cy="756047"/>
            </a:xfrm>
            <a:prstGeom prst="rightArrow">
              <a:avLst/>
            </a:prstGeom>
            <a:solidFill>
              <a:schemeClr val="tx2">
                <a:lumMod val="60000"/>
                <a:lumOff val="40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5062" name="Rectangle 6"/>
            <p:cNvSpPr>
              <a:spLocks noChangeArrowheads="1"/>
            </p:cNvSpPr>
            <p:nvPr/>
          </p:nvSpPr>
          <p:spPr bwMode="auto">
            <a:xfrm>
              <a:off x="3260658" y="3351452"/>
              <a:ext cx="1225550" cy="5405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rgbClr val="92D050">
                  <a:alpha val="51000"/>
                </a:srgb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potato 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peeling</a:t>
              </a:r>
            </a:p>
          </p:txBody>
        </p:sp>
        <p:sp>
          <p:nvSpPr>
            <p:cNvPr id="45063" name="Rectangle 7"/>
            <p:cNvSpPr>
              <a:spLocks noChangeArrowheads="1"/>
            </p:cNvSpPr>
            <p:nvPr/>
          </p:nvSpPr>
          <p:spPr bwMode="auto">
            <a:xfrm>
              <a:off x="4844983" y="3351452"/>
              <a:ext cx="1225550" cy="5405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rgbClr val="92D050">
                  <a:alpha val="51000"/>
                </a:srgb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potato 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selection</a:t>
              </a:r>
            </a:p>
          </p:txBody>
        </p:sp>
        <p:sp>
          <p:nvSpPr>
            <p:cNvPr id="45073" name="Rectangle 17"/>
            <p:cNvSpPr>
              <a:spLocks noChangeArrowheads="1"/>
            </p:cNvSpPr>
            <p:nvPr/>
          </p:nvSpPr>
          <p:spPr bwMode="auto">
            <a:xfrm>
              <a:off x="6946850" y="1707654"/>
              <a:ext cx="1225550" cy="54054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tx2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consumer</a:t>
              </a:r>
            </a:p>
          </p:txBody>
        </p:sp>
        <p:sp>
          <p:nvSpPr>
            <p:cNvPr id="45078" name="Text Box 22"/>
            <p:cNvSpPr txBox="1">
              <a:spLocks noChangeArrowheads="1"/>
            </p:cNvSpPr>
            <p:nvPr/>
          </p:nvSpPr>
          <p:spPr bwMode="auto">
            <a:xfrm>
              <a:off x="1187624" y="1329612"/>
              <a:ext cx="288131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dirty="0"/>
                <a:t>Part of feed-dairy chain</a:t>
              </a:r>
            </a:p>
          </p:txBody>
        </p:sp>
        <p:sp>
          <p:nvSpPr>
            <p:cNvPr id="45079" name="Text Box 23"/>
            <p:cNvSpPr txBox="1">
              <a:spLocks noChangeArrowheads="1"/>
            </p:cNvSpPr>
            <p:nvPr/>
          </p:nvSpPr>
          <p:spPr bwMode="auto">
            <a:xfrm>
              <a:off x="107504" y="2973930"/>
              <a:ext cx="26622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dirty="0"/>
                <a:t>Part of potato chain</a:t>
              </a:r>
            </a:p>
          </p:txBody>
        </p:sp>
        <p:sp>
          <p:nvSpPr>
            <p:cNvPr id="45083" name="AutoShape 27"/>
            <p:cNvSpPr>
              <a:spLocks noChangeArrowheads="1"/>
            </p:cNvSpPr>
            <p:nvPr/>
          </p:nvSpPr>
          <p:spPr bwMode="auto">
            <a:xfrm>
              <a:off x="3060453" y="4377603"/>
              <a:ext cx="1008063" cy="540544"/>
            </a:xfrm>
            <a:prstGeom prst="leftArrow">
              <a:avLst>
                <a:gd name="adj1" fmla="val 50000"/>
                <a:gd name="adj2" fmla="val 34967"/>
              </a:avLst>
            </a:prstGeom>
            <a:solidFill>
              <a:srgbClr val="FFFF0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45084" name="Text Box 28"/>
            <p:cNvSpPr txBox="1">
              <a:spLocks noChangeArrowheads="1"/>
            </p:cNvSpPr>
            <p:nvPr/>
          </p:nvSpPr>
          <p:spPr bwMode="auto">
            <a:xfrm>
              <a:off x="3131890" y="4487140"/>
              <a:ext cx="10080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GB" sz="1800" b="1" dirty="0" smtClean="0"/>
                <a:t>dioxin</a:t>
              </a:r>
              <a:endParaRPr lang="en-GB" sz="1800" b="1" dirty="0"/>
            </a:p>
          </p:txBody>
        </p:sp>
        <p:sp>
          <p:nvSpPr>
            <p:cNvPr id="45085" name="Oval 29"/>
            <p:cNvSpPr>
              <a:spLocks noChangeArrowheads="1"/>
            </p:cNvSpPr>
            <p:nvPr/>
          </p:nvSpPr>
          <p:spPr bwMode="auto">
            <a:xfrm>
              <a:off x="2123728" y="4299886"/>
              <a:ext cx="863600" cy="59412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GB" sz="1400" dirty="0" smtClean="0">
                  <a:solidFill>
                    <a:schemeClr val="bg1"/>
                  </a:solidFill>
                </a:rPr>
                <a:t>kaolin</a:t>
              </a:r>
            </a:p>
            <a:p>
              <a:pPr algn="ctr" eaLnBrk="0" hangingPunct="0"/>
              <a:r>
                <a:rPr lang="en-GB" sz="1400" dirty="0" smtClean="0">
                  <a:solidFill>
                    <a:schemeClr val="bg1"/>
                  </a:solidFill>
                </a:rPr>
                <a:t>clay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45087" name="Oval 31"/>
            <p:cNvSpPr>
              <a:spLocks noChangeArrowheads="1"/>
            </p:cNvSpPr>
            <p:nvPr/>
          </p:nvSpPr>
          <p:spPr bwMode="auto">
            <a:xfrm>
              <a:off x="3204344" y="2517744"/>
              <a:ext cx="863600" cy="59412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GB" sz="1400" dirty="0" smtClean="0">
                  <a:solidFill>
                    <a:schemeClr val="bg1"/>
                  </a:solidFill>
                </a:rPr>
                <a:t>potato</a:t>
              </a:r>
            </a:p>
            <a:p>
              <a:pPr algn="ctr" eaLnBrk="0" hangingPunct="0"/>
              <a:r>
                <a:rPr lang="en-GB" sz="1400" dirty="0" smtClean="0">
                  <a:solidFill>
                    <a:schemeClr val="bg1"/>
                  </a:solidFill>
                </a:rPr>
                <a:t>peelings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5"/>
            <p:cNvSpPr>
              <a:spLocks noChangeArrowheads="1"/>
            </p:cNvSpPr>
            <p:nvPr/>
          </p:nvSpPr>
          <p:spPr bwMode="auto">
            <a:xfrm>
              <a:off x="107504" y="3351452"/>
              <a:ext cx="1225550" cy="5405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rgbClr val="92D050">
                  <a:alpha val="51000"/>
                </a:srgb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potato 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cleaning</a:t>
              </a:r>
            </a:p>
          </p:txBody>
        </p:sp>
        <p:sp>
          <p:nvSpPr>
            <p:cNvPr id="42" name="Rectangle 3"/>
            <p:cNvSpPr>
              <a:spLocks noChangeArrowheads="1"/>
            </p:cNvSpPr>
            <p:nvPr/>
          </p:nvSpPr>
          <p:spPr bwMode="auto">
            <a:xfrm>
              <a:off x="1691680" y="3351452"/>
              <a:ext cx="1225550" cy="54054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25400">
              <a:solidFill>
                <a:srgbClr val="92D050">
                  <a:alpha val="51000"/>
                </a:srgb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potato sorting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in clay baths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580112" y="1137726"/>
              <a:ext cx="1224136" cy="24589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2004</a:t>
              </a:r>
              <a:endParaRPr lang="en-GB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83969" y="4371306"/>
              <a:ext cx="2145249" cy="506702"/>
            </a:xfrm>
            <a:prstGeom prst="rect">
              <a:avLst/>
            </a:prstGeom>
            <a:solidFill>
              <a:srgbClr val="FB880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Already known in 1997</a:t>
              </a:r>
              <a:endParaRPr lang="en-GB" dirty="0"/>
            </a:p>
          </p:txBody>
        </p:sp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3779912" y="1707654"/>
              <a:ext cx="1225550" cy="54054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tx2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dairy 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farm</a:t>
              </a:r>
            </a:p>
          </p:txBody>
        </p:sp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2222792" y="1707654"/>
              <a:ext cx="1225550" cy="54054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tx2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 sz="1400" dirty="0"/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feed </a:t>
              </a:r>
            </a:p>
            <a:p>
              <a:pPr algn="ctr"/>
              <a:r>
                <a:rPr lang="en-GB" sz="1800" dirty="0"/>
                <a:t> </a:t>
              </a:r>
            </a:p>
          </p:txBody>
        </p:sp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389730" y="1707654"/>
              <a:ext cx="1225550" cy="540544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25400">
              <a:solidFill>
                <a:schemeClr val="tx2">
                  <a:lumMod val="40000"/>
                  <a:lumOff val="60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dairy</a:t>
              </a:r>
            </a:p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processing</a:t>
              </a:r>
            </a:p>
          </p:txBody>
        </p:sp>
        <p:sp>
          <p:nvSpPr>
            <p:cNvPr id="45081" name="AutoShape 25"/>
            <p:cNvSpPr>
              <a:spLocks noChangeArrowheads="1"/>
            </p:cNvSpPr>
            <p:nvPr/>
          </p:nvSpPr>
          <p:spPr bwMode="auto">
            <a:xfrm>
              <a:off x="4355976" y="1137726"/>
              <a:ext cx="1655762" cy="864394"/>
            </a:xfrm>
            <a:prstGeom prst="irregularSeal1">
              <a:avLst/>
            </a:prstGeom>
            <a:solidFill>
              <a:srgbClr val="FFFF0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n-GB" sz="1600" b="1" dirty="0"/>
                <a:t>dioxin</a:t>
              </a:r>
            </a:p>
            <a:p>
              <a:pPr algn="ctr" eaLnBrk="0" hangingPunct="0"/>
              <a:r>
                <a:rPr lang="en-GB" sz="1600" b="1" dirty="0"/>
                <a:t>monitoring</a:t>
              </a: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7F70414-7B56-4B1D-B7CC-902A210F5707}" type="slidenum">
              <a:rPr lang="en-GB" smtClean="0"/>
              <a:t>12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2829"/>
      </p:ext>
    </p:extLst>
  </p:cSld>
  <p:clrMapOvr>
    <a:masterClrMapping/>
  </p:clrMapOvr>
  <p:transition advClick="0" advTm="2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0" t="4903" r="24513" b="49808"/>
          <a:stretch/>
        </p:blipFill>
        <p:spPr bwMode="auto">
          <a:xfrm>
            <a:off x="36323" y="3003798"/>
            <a:ext cx="5814213" cy="213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7" t="9933" r="42558" b="37202"/>
          <a:stretch/>
        </p:blipFill>
        <p:spPr bwMode="auto">
          <a:xfrm>
            <a:off x="5148064" y="789552"/>
            <a:ext cx="3898314" cy="2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7504" y="2571750"/>
            <a:ext cx="2263242" cy="702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MARCH 2007</a:t>
            </a:r>
          </a:p>
          <a:p>
            <a:pPr algn="ctr"/>
            <a:r>
              <a:rPr lang="en-GB" sz="2000" dirty="0" smtClean="0"/>
              <a:t>Pet food incident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979712" y="186967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3DD47"/>
                </a:solidFill>
              </a:rPr>
              <a:t>PUBLIC DOMAIN</a:t>
            </a:r>
            <a:endParaRPr lang="en-GB" dirty="0">
              <a:solidFill>
                <a:srgbClr val="43DD47"/>
              </a:solidFill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225902" y="192237"/>
            <a:ext cx="7560838" cy="61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GB" b="1" i="1" dirty="0" smtClean="0"/>
              <a:t>Melamine in infant formula (2008)</a:t>
            </a:r>
          </a:p>
          <a:p>
            <a:pPr algn="ctr"/>
            <a:endParaRPr lang="en-GB" b="1" dirty="0" smtClean="0"/>
          </a:p>
          <a:p>
            <a:pPr algn="ctr"/>
            <a:endParaRPr lang="en-GB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7096">
            <a:off x="1666719" y="1257869"/>
            <a:ext cx="6310313" cy="336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532FA77-DD34-4992-8AE1-92BCC14B0FEB}" type="slidenum">
              <a:rPr lang="en-GB" smtClean="0"/>
              <a:t>13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304193" y="789552"/>
            <a:ext cx="2664296" cy="518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/>
              <a:t>SEPTEMBER 2008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18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way of thinking…….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82853DA-A598-4AA3-89D9-5C0C0D017D73}" type="slidenum">
              <a:rPr lang="en-GB" smtClean="0"/>
              <a:t>14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1547664" y="1491667"/>
            <a:ext cx="6408712" cy="3294329"/>
            <a:chOff x="1547664" y="1988889"/>
            <a:chExt cx="6408712" cy="4392439"/>
          </a:xfrm>
        </p:grpSpPr>
        <p:cxnSp>
          <p:nvCxnSpPr>
            <p:cNvPr id="8" name="Straight Connector 7"/>
            <p:cNvCxnSpPr>
              <a:endCxn id="13" idx="2"/>
            </p:cNvCxnSpPr>
            <p:nvPr/>
          </p:nvCxnSpPr>
          <p:spPr>
            <a:xfrm>
              <a:off x="3710388" y="5222243"/>
              <a:ext cx="2038398" cy="0"/>
            </a:xfrm>
            <a:prstGeom prst="line">
              <a:avLst/>
            </a:prstGeom>
            <a:ln w="203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endCxn id="11" idx="3"/>
            </p:cNvCxnSpPr>
            <p:nvPr/>
          </p:nvCxnSpPr>
          <p:spPr>
            <a:xfrm flipV="1">
              <a:off x="3030135" y="3134483"/>
              <a:ext cx="1144435" cy="1457582"/>
            </a:xfrm>
            <a:prstGeom prst="line">
              <a:avLst/>
            </a:prstGeom>
            <a:ln w="203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endCxn id="11" idx="5"/>
            </p:cNvCxnSpPr>
            <p:nvPr/>
          </p:nvCxnSpPr>
          <p:spPr>
            <a:xfrm flipH="1" flipV="1">
              <a:off x="5222835" y="3134483"/>
              <a:ext cx="1204630" cy="1599706"/>
            </a:xfrm>
            <a:prstGeom prst="line">
              <a:avLst/>
            </a:prstGeom>
            <a:ln w="203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/>
            <p:cNvSpPr/>
            <p:nvPr/>
          </p:nvSpPr>
          <p:spPr>
            <a:xfrm>
              <a:off x="3957467" y="1988889"/>
              <a:ext cx="1482471" cy="134214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adverse health effect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2123728" y="4490163"/>
              <a:ext cx="1586661" cy="134214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chemeClr val="tx1"/>
                  </a:solidFill>
                </a:rPr>
                <a:t>substance</a:t>
              </a:r>
              <a:endParaRPr lang="en-GB" sz="1600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748786" y="4551169"/>
              <a:ext cx="1482471" cy="1342147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food </a:t>
              </a:r>
            </a:p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&amp; feed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4" name="Explosie 2 31"/>
            <p:cNvSpPr/>
            <p:nvPr/>
          </p:nvSpPr>
          <p:spPr>
            <a:xfrm>
              <a:off x="1547664" y="3044936"/>
              <a:ext cx="2054688" cy="957657"/>
            </a:xfrm>
            <a:prstGeom prst="irregularSeal2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 smtClean="0">
                  <a:solidFill>
                    <a:schemeClr val="tx1"/>
                  </a:solidFill>
                </a:rPr>
                <a:t>NEW?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Explosie 2 31"/>
            <p:cNvSpPr/>
            <p:nvPr/>
          </p:nvSpPr>
          <p:spPr>
            <a:xfrm>
              <a:off x="3779913" y="5527276"/>
              <a:ext cx="2045238" cy="854052"/>
            </a:xfrm>
            <a:prstGeom prst="irregularSeal2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 smtClean="0">
                  <a:solidFill>
                    <a:schemeClr val="tx1"/>
                  </a:solidFill>
                </a:rPr>
                <a:t>NEW?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6" name="Explosie 2 31"/>
            <p:cNvSpPr/>
            <p:nvPr/>
          </p:nvSpPr>
          <p:spPr>
            <a:xfrm>
              <a:off x="5940152" y="3044936"/>
              <a:ext cx="2016224" cy="854052"/>
            </a:xfrm>
            <a:prstGeom prst="irregularSeal2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 smtClean="0">
                  <a:solidFill>
                    <a:schemeClr val="tx1"/>
                  </a:solidFill>
                </a:rPr>
                <a:t>NEW?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ekstvak 30"/>
          <p:cNvSpPr txBox="1">
            <a:spLocks noChangeArrowheads="1"/>
          </p:cNvSpPr>
          <p:nvPr/>
        </p:nvSpPr>
        <p:spPr bwMode="auto">
          <a:xfrm>
            <a:off x="3707904" y="2955827"/>
            <a:ext cx="20383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sz="4000" b="1" dirty="0" smtClean="0">
                <a:latin typeface="Calibri" pitchFamily="34" charset="0"/>
              </a:rPr>
              <a:t>HAZARD</a:t>
            </a:r>
            <a:endParaRPr lang="en-GB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77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ERIs thinking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Food safety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Other domains:</a:t>
            </a:r>
            <a:endParaRPr lang="en-GB" dirty="0"/>
          </a:p>
          <a:p>
            <a:r>
              <a:rPr lang="en-GB" dirty="0" smtClean="0"/>
              <a:t>Health benefits</a:t>
            </a:r>
          </a:p>
          <a:p>
            <a:r>
              <a:rPr lang="en-GB" dirty="0" smtClean="0"/>
              <a:t>Consumer opinion</a:t>
            </a:r>
          </a:p>
          <a:p>
            <a:r>
              <a:rPr lang="en-GB" dirty="0" smtClean="0"/>
              <a:t>Pharma</a:t>
            </a:r>
          </a:p>
          <a:p>
            <a:endParaRPr lang="en-GB" dirty="0" smtClean="0"/>
          </a:p>
          <a:p>
            <a:r>
              <a:rPr lang="en-GB" dirty="0" smtClean="0"/>
              <a:t>Fraud</a:t>
            </a: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E011907-56FF-48D5-92E8-8401DC479F7C}" type="slidenum">
              <a:rPr lang="en-GB" smtClean="0"/>
              <a:t>15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06" y="983412"/>
            <a:ext cx="5791561" cy="294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647647" y="1854680"/>
            <a:ext cx="127670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2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ERIs in a nutshell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7BA239C-6DA0-439F-BB70-6F7BF711F173}" type="slidenum">
              <a:rPr lang="en-GB" smtClean="0"/>
              <a:t>16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System basically has three parts:</a:t>
            </a:r>
          </a:p>
          <a:p>
            <a:pPr lvl="1"/>
            <a:r>
              <a:rPr lang="en-GB" dirty="0" smtClean="0"/>
              <a:t>Ontology: TNO expertise and experience</a:t>
            </a:r>
          </a:p>
          <a:p>
            <a:pPr lvl="1"/>
            <a:r>
              <a:rPr lang="en-GB" dirty="0" smtClean="0"/>
              <a:t>Sources…..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Software to make the connection</a:t>
            </a:r>
          </a:p>
          <a:p>
            <a:pPr lvl="2"/>
            <a:r>
              <a:rPr lang="en-GB" dirty="0" smtClean="0"/>
              <a:t>Tailored to user needs</a:t>
            </a:r>
          </a:p>
          <a:p>
            <a:pPr lvl="2"/>
            <a:r>
              <a:rPr lang="en-GB" dirty="0" smtClean="0"/>
              <a:t>Finding multiple relations</a:t>
            </a:r>
          </a:p>
          <a:p>
            <a:pPr marL="1257300" lvl="3" indent="0">
              <a:buNone/>
            </a:pPr>
            <a:r>
              <a:rPr lang="en-GB" dirty="0" smtClean="0"/>
              <a:t>(matrix </a:t>
            </a:r>
            <a:r>
              <a:rPr lang="en-GB" dirty="0"/>
              <a:t>search)</a:t>
            </a:r>
          </a:p>
          <a:p>
            <a:endParaRPr lang="en-GB" dirty="0" smtClean="0"/>
          </a:p>
          <a:p>
            <a:r>
              <a:rPr lang="en-GB" dirty="0" smtClean="0"/>
              <a:t>All results are relevant, but may require interpretation </a:t>
            </a:r>
          </a:p>
          <a:p>
            <a:pPr marL="1701800" lvl="4" indent="0">
              <a:buNone/>
            </a:pPr>
            <a:r>
              <a:rPr lang="en-GB" dirty="0"/>
              <a:t>	</a:t>
            </a:r>
            <a:r>
              <a:rPr lang="en-GB" dirty="0" smtClean="0"/>
              <a:t>	</a:t>
            </a:r>
            <a:endParaRPr lang="en-GB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908" y="1181819"/>
            <a:ext cx="4783126" cy="3585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9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1680" y="4083918"/>
            <a:ext cx="504056" cy="37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5193" b="2051"/>
          <a:stretch/>
        </p:blipFill>
        <p:spPr bwMode="auto">
          <a:xfrm>
            <a:off x="251520" y="951570"/>
            <a:ext cx="8752991" cy="383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411760" y="2517744"/>
            <a:ext cx="4824536" cy="2322258"/>
          </a:xfrm>
          <a:prstGeom prst="rect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84641" y="2821065"/>
            <a:ext cx="754565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7144816" y="3678873"/>
            <a:ext cx="648072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08714" y="3540373"/>
            <a:ext cx="1183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Snippets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1691680" y="4029912"/>
            <a:ext cx="50405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20272" y="4461960"/>
            <a:ext cx="648072" cy="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79512" y="629625"/>
            <a:ext cx="6840760" cy="3832336"/>
            <a:chOff x="179512" y="839499"/>
            <a:chExt cx="6840760" cy="5109781"/>
          </a:xfrm>
        </p:grpSpPr>
        <p:sp>
          <p:nvSpPr>
            <p:cNvPr id="27" name="Oval 26"/>
            <p:cNvSpPr/>
            <p:nvPr/>
          </p:nvSpPr>
          <p:spPr>
            <a:xfrm>
              <a:off x="1475656" y="1196752"/>
              <a:ext cx="4248472" cy="2304256"/>
            </a:xfrm>
            <a:prstGeom prst="ellipse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l 29"/>
            <p:cNvSpPr/>
            <p:nvPr/>
          </p:nvSpPr>
          <p:spPr>
            <a:xfrm rot="5400000">
              <a:off x="-1008620" y="2456892"/>
              <a:ext cx="4680520" cy="230425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Line Callout 1 30"/>
            <p:cNvSpPr/>
            <p:nvPr/>
          </p:nvSpPr>
          <p:spPr>
            <a:xfrm>
              <a:off x="1331640" y="839499"/>
              <a:ext cx="1656184" cy="360040"/>
            </a:xfrm>
            <a:prstGeom prst="borderCallout1">
              <a:avLst>
                <a:gd name="adj1" fmla="val 18750"/>
                <a:gd name="adj2" fmla="val -8333"/>
                <a:gd name="adj3" fmla="val 133664"/>
                <a:gd name="adj4" fmla="val -15584"/>
              </a:avLst>
            </a:prstGeom>
            <a:solidFill>
              <a:srgbClr val="FF0000">
                <a:alpha val="2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Keywords, </a:t>
              </a:r>
              <a:r>
                <a:rPr lang="en-GB" dirty="0" err="1" smtClean="0">
                  <a:solidFill>
                    <a:schemeClr val="tx1"/>
                  </a:solidFill>
                </a:rPr>
                <a:t>etc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2" name="Line Callout 1 31"/>
            <p:cNvSpPr/>
            <p:nvPr/>
          </p:nvSpPr>
          <p:spPr>
            <a:xfrm>
              <a:off x="5580112" y="840798"/>
              <a:ext cx="1440160" cy="360040"/>
            </a:xfrm>
            <a:prstGeom prst="borderCallout1">
              <a:avLst>
                <a:gd name="adj1" fmla="val 18750"/>
                <a:gd name="adj2" fmla="val -8333"/>
                <a:gd name="adj3" fmla="val 185399"/>
                <a:gd name="adj4" fmla="val -34218"/>
              </a:avLst>
            </a:prstGeom>
            <a:solidFill>
              <a:srgbClr val="92D050">
                <a:alpha val="2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Timeline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2411760" y="1113588"/>
            <a:ext cx="1584176" cy="108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39552" y="2517744"/>
            <a:ext cx="216024" cy="540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B2AE37F-C7C6-4866-9853-D191BB5EB4DE}" type="slidenum">
              <a:rPr lang="en-GB" smtClean="0"/>
              <a:t>17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37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02"/>
          <a:stretch/>
        </p:blipFill>
        <p:spPr bwMode="auto">
          <a:xfrm>
            <a:off x="780048" y="963508"/>
            <a:ext cx="7608377" cy="12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9B865F7-D194-4FF9-88A6-78683E2E09C3}" type="slidenum">
              <a:rPr lang="en-GB" smtClean="0"/>
              <a:t>18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51239"/>
              </p:ext>
            </p:extLst>
          </p:nvPr>
        </p:nvGraphicFramePr>
        <p:xfrm>
          <a:off x="683567" y="3111810"/>
          <a:ext cx="7488832" cy="14905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72208"/>
                <a:gridCol w="1872208"/>
                <a:gridCol w="1872208"/>
                <a:gridCol w="1872208"/>
              </a:tblGrid>
              <a:tr h="372641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Product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Substance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FFFF00"/>
                          </a:solidFill>
                        </a:rPr>
                        <a:t>Effect</a:t>
                      </a:r>
                      <a:endParaRPr lang="en-GB" sz="1400" dirty="0">
                        <a:solidFill>
                          <a:srgbClr val="FFFF00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Hyperlink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37264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Omega-3</a:t>
                      </a:r>
                      <a:r>
                        <a:rPr lang="en-GB" sz="1400" baseline="0" dirty="0" smtClean="0"/>
                        <a:t> fat</a:t>
                      </a:r>
                      <a:endParaRPr lang="en-GB" sz="1400" dirty="0"/>
                    </a:p>
                  </a:txBody>
                  <a:tcPr marT="34290" marB="34290">
                    <a:solidFill>
                      <a:srgbClr val="43DD4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4-oxo-2-hexenal</a:t>
                      </a:r>
                      <a:endParaRPr lang="en-GB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34290" marB="34290">
                    <a:solidFill>
                      <a:srgbClr val="13EC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Mutagen</a:t>
                      </a:r>
                      <a:endParaRPr lang="en-GB" sz="1400" dirty="0"/>
                    </a:p>
                  </a:txBody>
                  <a:tcPr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800" u="sng" dirty="0" smtClean="0">
                          <a:solidFill>
                            <a:srgbClr val="0070C0"/>
                          </a:solidFill>
                        </a:rPr>
                        <a:t>16294926</a:t>
                      </a:r>
                      <a:endParaRPr lang="en-GB" sz="800" u="sng" dirty="0">
                        <a:solidFill>
                          <a:srgbClr val="0070C0"/>
                        </a:solidFill>
                      </a:endParaRPr>
                    </a:p>
                  </a:txBody>
                  <a:tcPr marT="34290" marB="34290"/>
                </a:tc>
              </a:tr>
              <a:tr h="37264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….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….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….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……</a:t>
                      </a:r>
                      <a:endParaRPr lang="en-GB" sz="1400" dirty="0"/>
                    </a:p>
                  </a:txBody>
                  <a:tcPr marT="34290" marB="34290"/>
                </a:tc>
              </a:tr>
              <a:tr h="372641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….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….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….</a:t>
                      </a:r>
                      <a:endParaRPr lang="en-GB" sz="1400" dirty="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……</a:t>
                      </a:r>
                      <a:endParaRPr lang="en-GB" sz="1400" dirty="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19" name="Down Arrow 18"/>
          <p:cNvSpPr/>
          <p:nvPr/>
        </p:nvSpPr>
        <p:spPr>
          <a:xfrm>
            <a:off x="2771800" y="2343788"/>
            <a:ext cx="3168352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267744" y="245180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Text mining</a:t>
            </a:r>
            <a:endParaRPr lang="en-GB" sz="2400" dirty="0"/>
          </a:p>
        </p:txBody>
      </p:sp>
      <p:pic>
        <p:nvPicPr>
          <p:cNvPr id="3076" name="Picture 4" descr="D:\Program Files (x86)\Microsoft Office\MEDIA\CAGCAT10\j019538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365" y="3534102"/>
            <a:ext cx="2058272" cy="157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67544" y="2208337"/>
            <a:ext cx="1800200" cy="741455"/>
          </a:xfrm>
          <a:prstGeom prst="wedgeEllipseCallout">
            <a:avLst>
              <a:gd name="adj1" fmla="val 129990"/>
              <a:gd name="adj2" fmla="val 67150"/>
            </a:avLst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thinking model in linear form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5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5536" y="789552"/>
            <a:ext cx="7272338" cy="540000"/>
          </a:xfrm>
        </p:spPr>
        <p:txBody>
          <a:bodyPr/>
          <a:lstStyle/>
          <a:p>
            <a:r>
              <a:rPr lang="en-GB" dirty="0" smtClean="0"/>
              <a:t>Is 4-OHE an emerging risk?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7096">
            <a:off x="1666719" y="1257869"/>
            <a:ext cx="6310313" cy="336113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7" name="Oval 6"/>
          <p:cNvSpPr/>
          <p:nvPr/>
        </p:nvSpPr>
        <p:spPr>
          <a:xfrm>
            <a:off x="35496" y="2186740"/>
            <a:ext cx="6696744" cy="2900582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1957825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SCIENCE DOMAIN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2463738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2005 – 2010 “Kasai &amp; Kawai”:</a:t>
            </a:r>
          </a:p>
          <a:p>
            <a:r>
              <a:rPr lang="en-GB" dirty="0" smtClean="0"/>
              <a:t>4-OHE is generated by oxidation omega-3 fatty acids such as in fish oil.</a:t>
            </a:r>
          </a:p>
          <a:p>
            <a:r>
              <a:rPr lang="en-GB" dirty="0" smtClean="0"/>
              <a:t>4-OHE is mutagenic in Ames test.</a:t>
            </a:r>
          </a:p>
          <a:p>
            <a:endParaRPr lang="en-GB" dirty="0" smtClean="0"/>
          </a:p>
          <a:p>
            <a:r>
              <a:rPr lang="en-GB" dirty="0" smtClean="0"/>
              <a:t>2010, Long et al.</a:t>
            </a:r>
          </a:p>
          <a:p>
            <a:r>
              <a:rPr lang="en-GB" i="1" dirty="0" smtClean="0"/>
              <a:t>The 4-oxo derivative, 4-OHE, has the possibility of being a potent </a:t>
            </a:r>
            <a:r>
              <a:rPr lang="en-GB" i="1" dirty="0" err="1" smtClean="0"/>
              <a:t>cytotoxin</a:t>
            </a:r>
            <a:r>
              <a:rPr lang="en-GB" i="1" dirty="0" smtClean="0"/>
              <a:t> and biological effector as well, and subsequent study needs to be devoted to determining the extent to which 4-OHE, its adducts, or metabolites are found in vivo.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4995664" y="897564"/>
            <a:ext cx="3536776" cy="1634592"/>
          </a:xfrm>
          <a:prstGeom prst="ellipse">
            <a:avLst/>
          </a:prstGeom>
          <a:noFill/>
          <a:ln w="63500">
            <a:solidFill>
              <a:srgbClr val="43D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2915816" y="116759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3DD47"/>
                </a:solidFill>
              </a:rPr>
              <a:t>PUBLIC DOMAIN</a:t>
            </a:r>
            <a:endParaRPr lang="en-GB" dirty="0">
              <a:solidFill>
                <a:srgbClr val="43DD47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780CAA7B-0619-41A4-9E03-A84F6C4D4F24}" type="slidenum">
              <a:rPr lang="en-GB" smtClean="0"/>
              <a:t>19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832140" y="1221601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 smtClean="0">
                <a:solidFill>
                  <a:srgbClr val="00B050"/>
                </a:solidFill>
              </a:rPr>
              <a:t>?</a:t>
            </a:r>
            <a:endParaRPr lang="en-GB" sz="8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Verkeerslich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50" y="1443558"/>
            <a:ext cx="28575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fbeeldingsresultaat voor traffic lights 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445" y="1323454"/>
            <a:ext cx="2865005" cy="286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636" y="1206366"/>
            <a:ext cx="3130622" cy="364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237" y="1147846"/>
            <a:ext cx="5676595" cy="3788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3D0A577-5C2B-413F-B822-2B9B9BA06EE6}" type="slidenum">
              <a:rPr lang="en-GB" smtClean="0"/>
              <a:t>2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68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projects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Signals management for the US FDA</a:t>
            </a:r>
          </a:p>
          <a:p>
            <a:pPr lvl="1"/>
            <a:r>
              <a:rPr lang="en-GB" dirty="0" smtClean="0"/>
              <a:t>US FDA has a signals management process, for which they searched input information on chemical hazards.</a:t>
            </a:r>
          </a:p>
          <a:p>
            <a:pPr lvl="1"/>
            <a:r>
              <a:rPr lang="en-GB" dirty="0" smtClean="0"/>
              <a:t>Focus on up to 100 foods/food products/ingredients</a:t>
            </a:r>
          </a:p>
          <a:p>
            <a:endParaRPr lang="en-GB" dirty="0"/>
          </a:p>
          <a:p>
            <a:r>
              <a:rPr lang="en-GB" dirty="0" smtClean="0"/>
              <a:t>Early Awareness of Risks for a major food company in the US</a:t>
            </a:r>
          </a:p>
          <a:p>
            <a:pPr lvl="1"/>
            <a:r>
              <a:rPr lang="en-GB" dirty="0" smtClean="0"/>
              <a:t>Focus on brand protection, emerging research, issues</a:t>
            </a:r>
          </a:p>
          <a:p>
            <a:endParaRPr lang="en-GB" dirty="0"/>
          </a:p>
          <a:p>
            <a:r>
              <a:rPr lang="en-GB" dirty="0" smtClean="0"/>
              <a:t>Demonstration project for EFSA</a:t>
            </a:r>
          </a:p>
          <a:p>
            <a:pPr lvl="1"/>
            <a:r>
              <a:rPr lang="en-GB" dirty="0" smtClean="0"/>
              <a:t>Emerging risk identification, focus on two (fish) chains, includes environmental issues</a:t>
            </a:r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CEAE225-0DDB-4DCB-BD84-53EDFB471A06}" type="slidenum">
              <a:rPr lang="en-GB" smtClean="0"/>
              <a:t>20</a:t>
            </a:fld>
            <a:r>
              <a:rPr lang="en-GB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6" name="Picture 2" descr="C:\Users\niels\Pictures\bridging-the-g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3674" y="708525"/>
            <a:ext cx="2929703" cy="1456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81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Expansions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Occupational safety and health</a:t>
            </a:r>
          </a:p>
          <a:p>
            <a:r>
              <a:rPr lang="en-GB" dirty="0" smtClean="0"/>
              <a:t>Immune health and </a:t>
            </a:r>
            <a:r>
              <a:rPr lang="en-GB" dirty="0" err="1" smtClean="0"/>
              <a:t>immunotoxicology</a:t>
            </a:r>
            <a:endParaRPr lang="en-GB" dirty="0" smtClean="0"/>
          </a:p>
          <a:p>
            <a:r>
              <a:rPr lang="en-GB" dirty="0" smtClean="0"/>
              <a:t>Pharma -&gt; target safety assessment</a:t>
            </a:r>
          </a:p>
          <a:p>
            <a:r>
              <a:rPr lang="en-GB" dirty="0" smtClean="0"/>
              <a:t>Early life nutrition</a:t>
            </a:r>
          </a:p>
          <a:p>
            <a:r>
              <a:rPr lang="en-GB" dirty="0" smtClean="0"/>
              <a:t>Food technology and consumer attitude</a:t>
            </a:r>
          </a:p>
          <a:p>
            <a:r>
              <a:rPr lang="en-GB" dirty="0" smtClean="0"/>
              <a:t>Plant (waste) substances with health benefit / novel proteins</a:t>
            </a:r>
          </a:p>
          <a:p>
            <a:endParaRPr lang="en-GB" dirty="0" smtClean="0"/>
          </a:p>
          <a:p>
            <a:r>
              <a:rPr lang="en-GB" b="1" dirty="0" smtClean="0"/>
              <a:t>FOOD FRAUD / EMA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CEAE225-0DDB-4DCB-BD84-53EDFB471A06}" type="slidenum">
              <a:rPr lang="en-GB" smtClean="0"/>
              <a:t>21</a:t>
            </a:fld>
            <a:r>
              <a:rPr lang="en-GB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7" name="Picture 3" descr="E:\foodfraud_fis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802" y="789321"/>
            <a:ext cx="4830461" cy="201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267" y="2917861"/>
            <a:ext cx="19050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11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Food fraud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622175"/>
            <a:ext cx="2861324" cy="2283075"/>
          </a:xfrm>
        </p:spPr>
        <p:txBody>
          <a:bodyPr/>
          <a:lstStyle/>
          <a:p>
            <a:r>
              <a:rPr lang="en-GB" dirty="0" smtClean="0"/>
              <a:t>Adapted from SSAFE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 and others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There is information:</a:t>
            </a:r>
          </a:p>
          <a:p>
            <a:pPr marL="0" indent="0">
              <a:buNone/>
            </a:pPr>
            <a:r>
              <a:rPr lang="en-GB" dirty="0" smtClean="0"/>
              <a:t>Find it and assess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C9DCBADF-FABD-49C1-BC2B-39AD8D5DEBEB}" type="slidenum">
              <a:rPr lang="en-GB" smtClean="0"/>
              <a:t>22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10" y="1233378"/>
            <a:ext cx="5912618" cy="3390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2105250" y="2928495"/>
            <a:ext cx="893135" cy="5377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28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7"/>
          <p:cNvSpPr>
            <a:spLocks noChangeShapeType="1"/>
          </p:cNvSpPr>
          <p:nvPr/>
        </p:nvSpPr>
        <p:spPr bwMode="auto">
          <a:xfrm flipH="1">
            <a:off x="5732463" y="2500313"/>
            <a:ext cx="0" cy="984647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1" name="Line 9"/>
          <p:cNvSpPr>
            <a:spLocks noChangeShapeType="1"/>
          </p:cNvSpPr>
          <p:nvPr/>
        </p:nvSpPr>
        <p:spPr bwMode="auto">
          <a:xfrm flipH="1" flipV="1">
            <a:off x="5475288" y="2514600"/>
            <a:ext cx="0" cy="922735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4257675" y="2143126"/>
            <a:ext cx="2927350" cy="46166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nl-NL" sz="2400" dirty="0">
                <a:latin typeface="Calibri" panose="020F0502020204030204" pitchFamily="34" charset="0"/>
              </a:rPr>
              <a:t>Data warehouse</a:t>
            </a:r>
          </a:p>
        </p:txBody>
      </p:sp>
      <p:sp>
        <p:nvSpPr>
          <p:cNvPr id="7173" name="Line 32"/>
          <p:cNvSpPr>
            <a:spLocks noChangeShapeType="1"/>
          </p:cNvSpPr>
          <p:nvPr/>
        </p:nvSpPr>
        <p:spPr bwMode="auto">
          <a:xfrm flipH="1" flipV="1">
            <a:off x="5159375" y="1606153"/>
            <a:ext cx="6350" cy="536972"/>
          </a:xfrm>
          <a:prstGeom prst="line">
            <a:avLst/>
          </a:prstGeom>
          <a:noFill/>
          <a:ln w="95250">
            <a:solidFill>
              <a:srgbClr val="FF66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Text Box 33"/>
          <p:cNvSpPr txBox="1">
            <a:spLocks noChangeArrowheads="1"/>
          </p:cNvSpPr>
          <p:nvPr/>
        </p:nvSpPr>
        <p:spPr bwMode="auto">
          <a:xfrm>
            <a:off x="3763963" y="1250157"/>
            <a:ext cx="4806950" cy="461665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nl-NL" sz="2400" dirty="0">
                <a:latin typeface="Calibri" panose="020F0502020204030204" pitchFamily="34" charset="0"/>
              </a:rPr>
              <a:t>Integration &amp; interpretation</a:t>
            </a:r>
          </a:p>
        </p:txBody>
      </p:sp>
      <p:sp>
        <p:nvSpPr>
          <p:cNvPr id="7175" name="Line 34"/>
          <p:cNvSpPr>
            <a:spLocks noChangeShapeType="1"/>
          </p:cNvSpPr>
          <p:nvPr/>
        </p:nvSpPr>
        <p:spPr bwMode="auto">
          <a:xfrm>
            <a:off x="7600950" y="1606153"/>
            <a:ext cx="0" cy="1300163"/>
          </a:xfrm>
          <a:prstGeom prst="line">
            <a:avLst/>
          </a:prstGeom>
          <a:noFill/>
          <a:ln w="95250">
            <a:solidFill>
              <a:srgbClr val="99FF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6" name="Line 35"/>
          <p:cNvSpPr>
            <a:spLocks noChangeShapeType="1"/>
          </p:cNvSpPr>
          <p:nvPr/>
        </p:nvSpPr>
        <p:spPr bwMode="auto">
          <a:xfrm flipH="1">
            <a:off x="5734051" y="1606153"/>
            <a:ext cx="4763" cy="536972"/>
          </a:xfrm>
          <a:prstGeom prst="line">
            <a:avLst/>
          </a:prstGeom>
          <a:noFill/>
          <a:ln w="95250">
            <a:solidFill>
              <a:srgbClr val="99FF33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7177" name="Group 11"/>
          <p:cNvGrpSpPr>
            <a:grpSpLocks/>
          </p:cNvGrpSpPr>
          <p:nvPr/>
        </p:nvGrpSpPr>
        <p:grpSpPr bwMode="auto">
          <a:xfrm>
            <a:off x="4056063" y="2906316"/>
            <a:ext cx="4297362" cy="1339453"/>
            <a:chOff x="899220" y="3286671"/>
            <a:chExt cx="7920038" cy="2492375"/>
          </a:xfrm>
        </p:grpSpPr>
        <p:sp>
          <p:nvSpPr>
            <p:cNvPr id="7192" name="Rectangle 10"/>
            <p:cNvSpPr>
              <a:spLocks noChangeArrowheads="1"/>
            </p:cNvSpPr>
            <p:nvPr/>
          </p:nvSpPr>
          <p:spPr bwMode="auto">
            <a:xfrm>
              <a:off x="1227833" y="3286671"/>
              <a:ext cx="7326312" cy="24923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nl-NL" sz="1800">
                <a:solidFill>
                  <a:schemeClr val="tx1"/>
                </a:solidFill>
              </a:endParaRPr>
            </a:p>
          </p:txBody>
        </p:sp>
        <p:sp>
          <p:nvSpPr>
            <p:cNvPr id="7193" name="Rectangle 11"/>
            <p:cNvSpPr>
              <a:spLocks noChangeArrowheads="1"/>
            </p:cNvSpPr>
            <p:nvPr/>
          </p:nvSpPr>
          <p:spPr bwMode="auto">
            <a:xfrm>
              <a:off x="1756470" y="3554958"/>
              <a:ext cx="1187450" cy="8096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nl-NL" sz="1800">
                <a:solidFill>
                  <a:schemeClr val="tx1"/>
                </a:solidFill>
              </a:endParaRPr>
            </a:p>
          </p:txBody>
        </p:sp>
        <p:sp>
          <p:nvSpPr>
            <p:cNvPr id="7194" name="Rectangle 12"/>
            <p:cNvSpPr>
              <a:spLocks noChangeArrowheads="1"/>
            </p:cNvSpPr>
            <p:nvPr/>
          </p:nvSpPr>
          <p:spPr bwMode="auto">
            <a:xfrm>
              <a:off x="5650608" y="4766221"/>
              <a:ext cx="1187450" cy="809625"/>
            </a:xfrm>
            <a:prstGeom prst="rect">
              <a:avLst/>
            </a:prstGeom>
            <a:gradFill rotWithShape="1">
              <a:gsLst>
                <a:gs pos="0">
                  <a:srgbClr val="595959"/>
                </a:gs>
                <a:gs pos="100000">
                  <a:srgbClr val="C0C0C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nl-NL" sz="1800">
                <a:solidFill>
                  <a:schemeClr val="tx1"/>
                </a:solidFill>
              </a:endParaRPr>
            </a:p>
          </p:txBody>
        </p:sp>
        <p:sp>
          <p:nvSpPr>
            <p:cNvPr id="7195" name="Rectangle 13"/>
            <p:cNvSpPr>
              <a:spLocks noChangeArrowheads="1"/>
            </p:cNvSpPr>
            <p:nvPr/>
          </p:nvSpPr>
          <p:spPr bwMode="auto">
            <a:xfrm>
              <a:off x="3010595" y="4766221"/>
              <a:ext cx="1187450" cy="809625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100000">
                  <a:srgbClr val="595959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nl-NL" sz="1800">
                <a:solidFill>
                  <a:schemeClr val="tx1"/>
                </a:solidFill>
              </a:endParaRPr>
            </a:p>
          </p:txBody>
        </p:sp>
        <p:sp>
          <p:nvSpPr>
            <p:cNvPr id="7196" name="Rectangle 14"/>
            <p:cNvSpPr>
              <a:spLocks noChangeArrowheads="1"/>
            </p:cNvSpPr>
            <p:nvPr/>
          </p:nvSpPr>
          <p:spPr bwMode="auto">
            <a:xfrm>
              <a:off x="4396483" y="3554958"/>
              <a:ext cx="1185862" cy="809625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nl-NL" sz="1800">
                <a:solidFill>
                  <a:schemeClr val="tx1"/>
                </a:solidFill>
              </a:endParaRPr>
            </a:p>
          </p:txBody>
        </p:sp>
        <p:sp>
          <p:nvSpPr>
            <p:cNvPr id="7197" name="Rectangle 15"/>
            <p:cNvSpPr>
              <a:spLocks noChangeArrowheads="1"/>
            </p:cNvSpPr>
            <p:nvPr/>
          </p:nvSpPr>
          <p:spPr bwMode="auto">
            <a:xfrm>
              <a:off x="6839645" y="3554958"/>
              <a:ext cx="1185863" cy="809625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CC0000"/>
                </a:buClr>
                <a:buSzPct val="75000"/>
                <a:buFont typeface="Wingdings" pitchFamily="2" charset="2"/>
                <a:defRPr sz="2800">
                  <a:solidFill>
                    <a:srgbClr val="00944B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EF4034"/>
                </a:buClr>
                <a:buSzPct val="75000"/>
                <a:buChar char="•"/>
                <a:defRPr sz="2400">
                  <a:solidFill>
                    <a:srgbClr val="5F5F5F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2000">
                  <a:solidFill>
                    <a:srgbClr val="5F5F5F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EF4034"/>
                </a:buClr>
                <a:buSzPct val="95000"/>
                <a:buChar char="•"/>
                <a:defRPr>
                  <a:solidFill>
                    <a:srgbClr val="5F5F5F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F4034"/>
                </a:buClr>
                <a:buSzPct val="85000"/>
                <a:buChar char="•"/>
                <a:defRPr sz="1600">
                  <a:solidFill>
                    <a:srgbClr val="5F5F5F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GB" altLang="nl-NL" sz="1800">
                <a:solidFill>
                  <a:schemeClr val="tx1"/>
                </a:solidFill>
              </a:endParaRPr>
            </a:p>
          </p:txBody>
        </p:sp>
        <p:sp>
          <p:nvSpPr>
            <p:cNvPr id="7198" name="Line 16"/>
            <p:cNvSpPr>
              <a:spLocks noChangeShapeType="1"/>
            </p:cNvSpPr>
            <p:nvPr/>
          </p:nvSpPr>
          <p:spPr bwMode="auto">
            <a:xfrm flipV="1">
              <a:off x="6245920" y="4362996"/>
              <a:ext cx="1185863" cy="403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9" name="Line 17"/>
            <p:cNvSpPr>
              <a:spLocks noChangeShapeType="1"/>
            </p:cNvSpPr>
            <p:nvPr/>
          </p:nvSpPr>
          <p:spPr bwMode="auto">
            <a:xfrm>
              <a:off x="2945508" y="4161383"/>
              <a:ext cx="593725" cy="6048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0" name="Line 18"/>
            <p:cNvSpPr>
              <a:spLocks noChangeShapeType="1"/>
            </p:cNvSpPr>
            <p:nvPr/>
          </p:nvSpPr>
          <p:spPr bwMode="auto">
            <a:xfrm>
              <a:off x="899220" y="5172621"/>
              <a:ext cx="21113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1" name="Line 19"/>
            <p:cNvSpPr>
              <a:spLocks noChangeShapeType="1"/>
            </p:cNvSpPr>
            <p:nvPr/>
          </p:nvSpPr>
          <p:spPr bwMode="auto">
            <a:xfrm>
              <a:off x="6871395" y="5172621"/>
              <a:ext cx="19478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2" name="Line 20"/>
            <p:cNvSpPr>
              <a:spLocks noChangeShapeType="1"/>
            </p:cNvSpPr>
            <p:nvPr/>
          </p:nvSpPr>
          <p:spPr bwMode="auto">
            <a:xfrm>
              <a:off x="964308" y="3891508"/>
              <a:ext cx="792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3" name="Line 21"/>
            <p:cNvSpPr>
              <a:spLocks noChangeShapeType="1"/>
            </p:cNvSpPr>
            <p:nvPr/>
          </p:nvSpPr>
          <p:spPr bwMode="auto">
            <a:xfrm>
              <a:off x="7958833" y="3958183"/>
              <a:ext cx="7937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4" name="Line 22"/>
            <p:cNvSpPr>
              <a:spLocks noChangeShapeType="1"/>
            </p:cNvSpPr>
            <p:nvPr/>
          </p:nvSpPr>
          <p:spPr bwMode="auto">
            <a:xfrm>
              <a:off x="5583933" y="3958183"/>
              <a:ext cx="12557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5" name="Line 23"/>
            <p:cNvSpPr>
              <a:spLocks noChangeShapeType="1"/>
            </p:cNvSpPr>
            <p:nvPr/>
          </p:nvSpPr>
          <p:spPr bwMode="auto">
            <a:xfrm>
              <a:off x="2945508" y="3958183"/>
              <a:ext cx="14509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6" name="Line 24"/>
            <p:cNvSpPr>
              <a:spLocks noChangeShapeType="1"/>
            </p:cNvSpPr>
            <p:nvPr/>
          </p:nvSpPr>
          <p:spPr bwMode="auto">
            <a:xfrm>
              <a:off x="4198045" y="5172621"/>
              <a:ext cx="14525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7" name="Line 25"/>
            <p:cNvSpPr>
              <a:spLocks noChangeShapeType="1"/>
            </p:cNvSpPr>
            <p:nvPr/>
          </p:nvSpPr>
          <p:spPr bwMode="auto">
            <a:xfrm flipV="1">
              <a:off x="4198045" y="4362996"/>
              <a:ext cx="792163" cy="6080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8" name="AutoShape 43"/>
            <p:cNvSpPr>
              <a:spLocks noChangeArrowheads="1"/>
            </p:cNvSpPr>
            <p:nvPr/>
          </p:nvSpPr>
          <p:spPr bwMode="auto">
            <a:xfrm>
              <a:off x="8092791" y="3823335"/>
              <a:ext cx="197829" cy="337233"/>
            </a:xfrm>
            <a:custGeom>
              <a:avLst/>
              <a:gdLst>
                <a:gd name="T0" fmla="*/ 8297260 w 21600"/>
                <a:gd name="T1" fmla="*/ 0 h 21600"/>
                <a:gd name="T2" fmla="*/ 2430000 w 21600"/>
                <a:gd name="T3" fmla="*/ 12037329 h 21600"/>
                <a:gd name="T4" fmla="*/ 0 w 21600"/>
                <a:gd name="T5" fmla="*/ 41101146 h 21600"/>
                <a:gd name="T6" fmla="*/ 2430000 w 21600"/>
                <a:gd name="T7" fmla="*/ 70164729 h 21600"/>
                <a:gd name="T8" fmla="*/ 8297260 w 21600"/>
                <a:gd name="T9" fmla="*/ 82202058 h 21600"/>
                <a:gd name="T10" fmla="*/ 14164437 w 21600"/>
                <a:gd name="T11" fmla="*/ 70164729 h 21600"/>
                <a:gd name="T12" fmla="*/ 16594428 w 21600"/>
                <a:gd name="T13" fmla="*/ 41101146 h 21600"/>
                <a:gd name="T14" fmla="*/ 14164437 w 21600"/>
                <a:gd name="T15" fmla="*/ 12037329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9" name="AutoShape 44"/>
            <p:cNvSpPr>
              <a:spLocks noChangeArrowheads="1"/>
            </p:cNvSpPr>
            <p:nvPr/>
          </p:nvSpPr>
          <p:spPr bwMode="auto">
            <a:xfrm>
              <a:off x="8092791" y="4968738"/>
              <a:ext cx="197829" cy="337233"/>
            </a:xfrm>
            <a:custGeom>
              <a:avLst/>
              <a:gdLst>
                <a:gd name="T0" fmla="*/ 8297260 w 21600"/>
                <a:gd name="T1" fmla="*/ 0 h 21600"/>
                <a:gd name="T2" fmla="*/ 2430000 w 21600"/>
                <a:gd name="T3" fmla="*/ 12037329 h 21600"/>
                <a:gd name="T4" fmla="*/ 0 w 21600"/>
                <a:gd name="T5" fmla="*/ 41101146 h 21600"/>
                <a:gd name="T6" fmla="*/ 2430000 w 21600"/>
                <a:gd name="T7" fmla="*/ 70164729 h 21600"/>
                <a:gd name="T8" fmla="*/ 8297260 w 21600"/>
                <a:gd name="T9" fmla="*/ 82202058 h 21600"/>
                <a:gd name="T10" fmla="*/ 14164437 w 21600"/>
                <a:gd name="T11" fmla="*/ 70164729 h 21600"/>
                <a:gd name="T12" fmla="*/ 16594428 w 21600"/>
                <a:gd name="T13" fmla="*/ 41101146 h 21600"/>
                <a:gd name="T14" fmla="*/ 14164437 w 21600"/>
                <a:gd name="T15" fmla="*/ 12037329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0" name="AutoShape 46"/>
            <p:cNvSpPr>
              <a:spLocks noChangeArrowheads="1"/>
            </p:cNvSpPr>
            <p:nvPr/>
          </p:nvSpPr>
          <p:spPr bwMode="auto">
            <a:xfrm flipH="1">
              <a:off x="1307208" y="3756571"/>
              <a:ext cx="250825" cy="330200"/>
            </a:xfrm>
            <a:custGeom>
              <a:avLst/>
              <a:gdLst>
                <a:gd name="T0" fmla="*/ 16911283 w 21600"/>
                <a:gd name="T1" fmla="*/ 0 h 21600"/>
                <a:gd name="T2" fmla="*/ 4952853 w 21600"/>
                <a:gd name="T3" fmla="*/ 11299780 h 21600"/>
                <a:gd name="T4" fmla="*/ 0 w 21600"/>
                <a:gd name="T5" fmla="*/ 38582800 h 21600"/>
                <a:gd name="T6" fmla="*/ 4952853 w 21600"/>
                <a:gd name="T7" fmla="*/ 65865820 h 21600"/>
                <a:gd name="T8" fmla="*/ 16911283 w 21600"/>
                <a:gd name="T9" fmla="*/ 77165600 h 21600"/>
                <a:gd name="T10" fmla="*/ 28869598 w 21600"/>
                <a:gd name="T11" fmla="*/ 65865820 h 21600"/>
                <a:gd name="T12" fmla="*/ 33822439 w 21600"/>
                <a:gd name="T13" fmla="*/ 38582800 h 21600"/>
                <a:gd name="T14" fmla="*/ 28869598 w 21600"/>
                <a:gd name="T15" fmla="*/ 1129978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11" name="AutoShape 47"/>
            <p:cNvSpPr>
              <a:spLocks noChangeArrowheads="1"/>
            </p:cNvSpPr>
            <p:nvPr/>
          </p:nvSpPr>
          <p:spPr bwMode="auto">
            <a:xfrm flipH="1">
              <a:off x="1294508" y="5037683"/>
              <a:ext cx="250825" cy="328613"/>
            </a:xfrm>
            <a:custGeom>
              <a:avLst/>
              <a:gdLst>
                <a:gd name="T0" fmla="*/ 16911283 w 21600"/>
                <a:gd name="T1" fmla="*/ 0 h 21600"/>
                <a:gd name="T2" fmla="*/ 4952853 w 21600"/>
                <a:gd name="T3" fmla="*/ 11137729 h 21600"/>
                <a:gd name="T4" fmla="*/ 0 w 21600"/>
                <a:gd name="T5" fmla="*/ 38029272 h 21600"/>
                <a:gd name="T6" fmla="*/ 4952853 w 21600"/>
                <a:gd name="T7" fmla="*/ 64920587 h 21600"/>
                <a:gd name="T8" fmla="*/ 16911283 w 21600"/>
                <a:gd name="T9" fmla="*/ 76058316 h 21600"/>
                <a:gd name="T10" fmla="*/ 28869598 w 21600"/>
                <a:gd name="T11" fmla="*/ 64920587 h 21600"/>
                <a:gd name="T12" fmla="*/ 33822439 w 21600"/>
                <a:gd name="T13" fmla="*/ 38029272 h 21600"/>
                <a:gd name="T14" fmla="*/ 28869598 w 21600"/>
                <a:gd name="T15" fmla="*/ 11137729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" name="Oval Callout 1"/>
          <p:cNvSpPr/>
          <p:nvPr/>
        </p:nvSpPr>
        <p:spPr>
          <a:xfrm>
            <a:off x="1507325" y="1524000"/>
            <a:ext cx="2087562" cy="701279"/>
          </a:xfrm>
          <a:prstGeom prst="wedgeEllipseCallout">
            <a:avLst>
              <a:gd name="adj1" fmla="val 75897"/>
              <a:gd name="adj2" fmla="val 155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Calibri" panose="020F0502020204030204" pitchFamily="34" charset="0"/>
              </a:rPr>
              <a:t>Trusted third parties</a:t>
            </a:r>
          </a:p>
        </p:txBody>
      </p:sp>
      <p:sp>
        <p:nvSpPr>
          <p:cNvPr id="35" name="Oval Callout 34"/>
          <p:cNvSpPr/>
          <p:nvPr/>
        </p:nvSpPr>
        <p:spPr>
          <a:xfrm>
            <a:off x="1745754" y="3009900"/>
            <a:ext cx="2087563" cy="702469"/>
          </a:xfrm>
          <a:prstGeom prst="wedgeEllipseCallout">
            <a:avLst>
              <a:gd name="adj1" fmla="val 94094"/>
              <a:gd name="adj2" fmla="val 485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Calibri" panose="020F0502020204030204" pitchFamily="34" charset="0"/>
              </a:rPr>
              <a:t>Production network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189076" y="4320072"/>
            <a:ext cx="1859774" cy="449572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Consumer organisations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62235" y="1073004"/>
            <a:ext cx="1948855" cy="5331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Authorities &amp; Regulators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62235" y="2426197"/>
            <a:ext cx="1787525" cy="3571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Certifying bodies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2358810" y="2352855"/>
            <a:ext cx="1947480" cy="5036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Branch organisations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75862" y="1996858"/>
            <a:ext cx="1785938" cy="35599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Laboratories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262235" y="3004929"/>
            <a:ext cx="1625306" cy="5455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sz="1600" dirty="0"/>
              <a:t>Research</a:t>
            </a:r>
          </a:p>
          <a:p>
            <a:pPr algn="ctr">
              <a:defRPr/>
            </a:pPr>
            <a:r>
              <a:rPr lang="en-GB" sz="1600" dirty="0"/>
              <a:t>organisations</a:t>
            </a:r>
          </a:p>
        </p:txBody>
      </p:sp>
      <p:pic>
        <p:nvPicPr>
          <p:cNvPr id="7188" name="Picture 14" descr="C:\Program Files (x86)\Microsoft Office\MEDIA\CAGCAT10\j0233312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4" y="3057525"/>
            <a:ext cx="669925" cy="51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15" descr="C:\Program Files (x86)\Microsoft Office\MEDIA\CAGCAT10\j0285360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09900"/>
            <a:ext cx="582612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16" descr="C:\Users\brugfjvd\AppData\Local\Microsoft\Windows\Temporary Internet Files\Content.IE5\2ZWFS5S4\shopping-cart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1" y="3024188"/>
            <a:ext cx="6381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17" descr="C:\Users\brugfjvd\AppData\Local\Microsoft\Windows\Temporary Internet Files\Content.IE5\ILSDE0YT\1_responsibleconsumertamanhonormal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713" y="3239691"/>
            <a:ext cx="869950" cy="59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1" descr="Eu flag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035" y="138989"/>
            <a:ext cx="860425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Picture 2" descr="Food Integrity logo cmy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9" y="116843"/>
            <a:ext cx="953922" cy="79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36663" y="209176"/>
            <a:ext cx="654685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The </a:t>
            </a:r>
            <a:r>
              <a:rPr kumimoji="0" lang="en-GB" altLang="nl-NL" sz="1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FoodIntegrity</a:t>
            </a:r>
            <a:r>
              <a:rPr kumimoji="0" lang="en-GB" alt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project is a RTD supported by the European Commission Seventh Framework Programme Under contract 631688.</a:t>
            </a:r>
            <a:endParaRPr kumimoji="0" lang="nl-NL" altLang="nl-NL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807369" y="3900911"/>
            <a:ext cx="2807442" cy="1051230"/>
          </a:xfrm>
          <a:prstGeom prst="rect">
            <a:avLst/>
          </a:prstGeom>
        </p:spPr>
        <p:txBody>
          <a:bodyPr/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9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9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9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9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9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Data sharing in the chain:</a:t>
            </a:r>
          </a:p>
          <a:p>
            <a:pPr lvl="1"/>
            <a:r>
              <a:rPr lang="en-GB" dirty="0" smtClean="0"/>
              <a:t>Preventive and proactive</a:t>
            </a:r>
          </a:p>
          <a:p>
            <a:pPr lvl="1"/>
            <a:r>
              <a:rPr lang="en-GB" dirty="0" smtClean="0"/>
              <a:t>Reactive</a:t>
            </a:r>
          </a:p>
          <a:p>
            <a:pPr lvl="1"/>
            <a:r>
              <a:rPr lang="en-GB" dirty="0" smtClean="0"/>
              <a:t>Awareness and alertness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48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Thinking….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Whatever tool or management system or monitoring is used: NO SINGLE SOLUTION WORKS</a:t>
            </a:r>
          </a:p>
          <a:p>
            <a:pPr lvl="1"/>
            <a:r>
              <a:rPr lang="en-GB" dirty="0" smtClean="0"/>
              <a:t>Multisided and multi-disciplinary approach needed</a:t>
            </a:r>
          </a:p>
          <a:p>
            <a:endParaRPr lang="en-GB" dirty="0"/>
          </a:p>
          <a:p>
            <a:r>
              <a:rPr lang="en-GB" dirty="0" smtClean="0"/>
              <a:t>Think opportunity and criminally, and OUT OF THE BOX</a:t>
            </a:r>
          </a:p>
          <a:p>
            <a:endParaRPr lang="en-GB" dirty="0"/>
          </a:p>
          <a:p>
            <a:r>
              <a:rPr lang="en-GB" dirty="0" smtClean="0"/>
              <a:t>Keep an antenna up for signals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Be prepared to develop scenarios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0726242-0080-4CF5-AAD1-B7D7AF74D09E}" type="slidenum">
              <a:rPr lang="en-GB" smtClean="0"/>
              <a:t>24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411" y="2222205"/>
            <a:ext cx="3479836" cy="195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89" y="2938907"/>
            <a:ext cx="1350114" cy="135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6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scenarios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1492302"/>
            <a:ext cx="8301600" cy="3274962"/>
          </a:xfrm>
        </p:spPr>
        <p:txBody>
          <a:bodyPr/>
          <a:lstStyle/>
          <a:p>
            <a:r>
              <a:rPr lang="en-GB" dirty="0" smtClean="0"/>
              <a:t>Peoples minds are creative and able to make many associations: TRIGGER THEM</a:t>
            </a:r>
          </a:p>
          <a:p>
            <a:endParaRPr lang="en-GB" dirty="0" smtClean="0"/>
          </a:p>
          <a:p>
            <a:r>
              <a:rPr lang="en-GB" dirty="0" smtClean="0"/>
              <a:t>Boldly go where ……</a:t>
            </a:r>
          </a:p>
          <a:p>
            <a:endParaRPr lang="en-GB" dirty="0"/>
          </a:p>
          <a:p>
            <a:r>
              <a:rPr lang="en-GB" dirty="0" smtClean="0"/>
              <a:t>In this case a scenario is like a funnel, </a:t>
            </a:r>
            <a:endParaRPr lang="en-GB" dirty="0"/>
          </a:p>
          <a:p>
            <a:pPr marL="361950" lvl="1" indent="0">
              <a:buNone/>
            </a:pPr>
            <a:r>
              <a:rPr lang="en-GB" dirty="0" smtClean="0"/>
              <a:t>but starting at the smaller end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18308BA7-682E-46DB-9933-FE2B32DE19E3}" type="slidenum">
              <a:rPr lang="en-GB" smtClean="0"/>
              <a:t>25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508" y="1730559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08" b="1591"/>
          <a:stretch/>
        </p:blipFill>
        <p:spPr bwMode="auto">
          <a:xfrm>
            <a:off x="5408910" y="3200054"/>
            <a:ext cx="2861930" cy="15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/>
          <p:cNvPicPr>
            <a:picLocks/>
          </p:cNvPicPr>
          <p:nvPr/>
        </p:nvPicPr>
        <p:blipFill rotWithShape="1">
          <a:blip r:embed="rId4" cstate="print"/>
          <a:srcRect l="15542" t="34953" r="39485" b="28576"/>
          <a:stretch/>
        </p:blipFill>
        <p:spPr>
          <a:xfrm>
            <a:off x="904067" y="3200054"/>
            <a:ext cx="3536260" cy="143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8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8" y="897564"/>
            <a:ext cx="8383378" cy="540000"/>
          </a:xfrm>
        </p:spPr>
        <p:txBody>
          <a:bodyPr/>
          <a:lstStyle/>
          <a:p>
            <a:pPr algn="ctr"/>
            <a:r>
              <a:rPr lang="en-GB" dirty="0"/>
              <a:t>TNO Emerging Risk Identification Support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350" y="1545636"/>
            <a:ext cx="7272338" cy="3240677"/>
          </a:xfrm>
        </p:spPr>
        <p:txBody>
          <a:bodyPr/>
          <a:lstStyle/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endParaRPr lang="en-GB" sz="2400" dirty="0" smtClean="0"/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endParaRPr lang="en-GB" sz="2400" dirty="0" smtClean="0"/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endParaRPr lang="en-GB" sz="2400" dirty="0" smtClean="0"/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endParaRPr lang="en-GB" sz="2400" dirty="0" smtClean="0"/>
          </a:p>
          <a:p>
            <a:pPr marL="0" indent="0" algn="ctr">
              <a:buNone/>
            </a:pPr>
            <a:endParaRPr lang="en-GB" sz="2400" dirty="0"/>
          </a:p>
          <a:p>
            <a:pPr marL="0" indent="0" algn="ctr">
              <a:buNone/>
            </a:pPr>
            <a:endParaRPr lang="en-GB" dirty="0" smtClean="0"/>
          </a:p>
          <a:p>
            <a:pPr marL="0" indent="0" algn="ctr">
              <a:buNone/>
            </a:pPr>
            <a:r>
              <a:rPr lang="en-GB" dirty="0" smtClean="0"/>
              <a:t>FERA – JIFSAN Symposium – June 2014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E25DF520-F046-4809-9240-0A5F349A31EF}" type="slidenum">
              <a:rPr lang="en-GB" smtClean="0"/>
              <a:t>26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55406" y="1669362"/>
            <a:ext cx="2735834" cy="27197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5738" indent="-185738" algn="l" defTabSz="914400" rtl="0" eaLnBrk="1" latinLnBrk="0" hangingPunct="1">
              <a:lnSpc>
                <a:spcPts val="2810"/>
              </a:lnSpc>
              <a:spcBef>
                <a:spcPts val="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7188" indent="-171450" algn="l" defTabSz="914400" rtl="0" eaLnBrk="1" latinLnBrk="0" hangingPunct="1">
              <a:lnSpc>
                <a:spcPts val="2810"/>
              </a:lnSpc>
              <a:spcBef>
                <a:spcPts val="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2925" indent="-187325" algn="l" defTabSz="914400" rtl="0" eaLnBrk="1" latinLnBrk="0" hangingPunct="1">
              <a:lnSpc>
                <a:spcPts val="2810"/>
              </a:lnSpc>
              <a:spcBef>
                <a:spcPts val="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5963" indent="-173038" algn="l" defTabSz="914400" rtl="0" eaLnBrk="1" latinLnBrk="0" hangingPunct="1">
              <a:lnSpc>
                <a:spcPts val="2810"/>
              </a:lnSpc>
              <a:spcBef>
                <a:spcPts val="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901700" indent="-187325" algn="l" defTabSz="914400" rtl="0" eaLnBrk="1" latinLnBrk="0" hangingPunct="1">
              <a:lnSpc>
                <a:spcPts val="2810"/>
              </a:lnSpc>
              <a:spcBef>
                <a:spcPts val="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smtClean="0"/>
              <a:t>CONTACT</a:t>
            </a:r>
          </a:p>
          <a:p>
            <a:r>
              <a:rPr lang="en-GB" sz="1400" dirty="0" smtClean="0"/>
              <a:t>Niels Lucas Luijckx </a:t>
            </a:r>
            <a:r>
              <a:rPr lang="en-GB" sz="1400" i="1" dirty="0" smtClean="0"/>
              <a:t>or</a:t>
            </a:r>
          </a:p>
          <a:p>
            <a:r>
              <a:rPr lang="en-GB" sz="1400" dirty="0" smtClean="0"/>
              <a:t>Fred van de Brug</a:t>
            </a:r>
          </a:p>
          <a:p>
            <a:r>
              <a:rPr lang="en-GB" sz="1400" dirty="0" smtClean="0">
                <a:solidFill>
                  <a:srgbClr val="00B0F0"/>
                </a:solidFill>
                <a:hlinkClick r:id=""/>
              </a:rPr>
              <a:t>Niels.lucasluijckx@tno.nl</a:t>
            </a:r>
          </a:p>
          <a:p>
            <a:r>
              <a:rPr lang="en-GB" sz="1400" dirty="0" smtClean="0">
                <a:solidFill>
                  <a:srgbClr val="00B0F0"/>
                </a:solidFill>
                <a:hlinkClick r:id=""/>
              </a:rPr>
              <a:t>fred.vandebrug@tno.nl</a:t>
            </a:r>
            <a:endParaRPr lang="en-GB" sz="1400" dirty="0" smtClean="0">
              <a:solidFill>
                <a:srgbClr val="00B0F0"/>
              </a:solidFill>
            </a:endParaRPr>
          </a:p>
          <a:p>
            <a:r>
              <a:rPr lang="en-GB" sz="1400" dirty="0" smtClean="0"/>
              <a:t>+31 88 86 615 </a:t>
            </a:r>
            <a:r>
              <a:rPr lang="en-GB" sz="1400" dirty="0" smtClean="0"/>
              <a:t>- 26 </a:t>
            </a:r>
            <a:r>
              <a:rPr lang="en-GB" sz="1400" i="1" dirty="0" smtClean="0"/>
              <a:t>or</a:t>
            </a:r>
            <a:r>
              <a:rPr lang="en-GB" sz="1400" dirty="0" smtClean="0"/>
              <a:t> 48</a:t>
            </a:r>
          </a:p>
          <a:p>
            <a:r>
              <a:rPr lang="en-GB" sz="1400" dirty="0" smtClean="0"/>
              <a:t>www.tno.nl</a:t>
            </a:r>
            <a:endParaRPr lang="en-GB" sz="1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7" y="1972085"/>
            <a:ext cx="3763409" cy="19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800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Thank you for your attention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086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</a:t>
            </a:r>
            <a:r>
              <a:rPr lang="en-GB" dirty="0" smtClean="0"/>
              <a:t>this all </a:t>
            </a:r>
            <a:r>
              <a:rPr lang="en-GB" dirty="0" smtClean="0"/>
              <a:t>about…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4800" y="1620000"/>
            <a:ext cx="8301600" cy="3147263"/>
          </a:xfrm>
        </p:spPr>
        <p:txBody>
          <a:bodyPr/>
          <a:lstStyle/>
          <a:p>
            <a:r>
              <a:rPr lang="en-GB" dirty="0" smtClean="0"/>
              <a:t>Food risks and issues</a:t>
            </a:r>
          </a:p>
          <a:p>
            <a:pPr lvl="1"/>
            <a:r>
              <a:rPr lang="en-GB" dirty="0" smtClean="0"/>
              <a:t>Food Safety: hazards, exposure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risks, health effects</a:t>
            </a:r>
            <a:endParaRPr lang="en-GB" dirty="0" smtClean="0"/>
          </a:p>
          <a:p>
            <a:pPr lvl="1"/>
            <a:r>
              <a:rPr lang="en-GB" dirty="0" smtClean="0"/>
              <a:t>Food Integrity: EMA, fraud </a:t>
            </a:r>
            <a:r>
              <a:rPr lang="en-GB" dirty="0" smtClean="0">
                <a:sym typeface="Wingdings" panose="05000000000000000000" pitchFamily="2" charset="2"/>
              </a:rPr>
              <a:t> Risk or Issue?</a:t>
            </a:r>
          </a:p>
          <a:p>
            <a:pPr lvl="1"/>
            <a:r>
              <a:rPr lang="en-GB" dirty="0" smtClean="0">
                <a:sym typeface="Wingdings" panose="05000000000000000000" pitchFamily="2" charset="2"/>
              </a:rPr>
              <a:t>Issue?</a:t>
            </a:r>
          </a:p>
          <a:p>
            <a:pPr lvl="2"/>
            <a:r>
              <a:rPr lang="en-GB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An issue is the gap between your actions and stakeholder expectations (perception)!</a:t>
            </a:r>
          </a:p>
          <a:p>
            <a:pPr lvl="2"/>
            <a:r>
              <a:rPr lang="en-GB" dirty="0" smtClean="0">
                <a:solidFill>
                  <a:srgbClr val="000000"/>
                </a:solidFill>
                <a:sym typeface="Wingdings" panose="05000000000000000000" pitchFamily="2" charset="2"/>
              </a:rPr>
              <a:t>Anything said or published around your product, fact or fiction, substantiated or not, creates an issue, potentially…..</a:t>
            </a:r>
          </a:p>
          <a:p>
            <a:r>
              <a:rPr lang="en-GB" dirty="0" smtClean="0"/>
              <a:t>Early </a:t>
            </a:r>
            <a:r>
              <a:rPr lang="en-GB" dirty="0" smtClean="0"/>
              <a:t>detection</a:t>
            </a:r>
          </a:p>
          <a:p>
            <a:pPr lvl="1"/>
            <a:r>
              <a:rPr lang="en-GB" dirty="0" smtClean="0"/>
              <a:t>Any signal that has the potential of becoming or creating a hazard, risk, fraud opportunity or (thus) issue has to be ‘caught’ </a:t>
            </a:r>
            <a:endParaRPr lang="en-GB" dirty="0"/>
          </a:p>
          <a:p>
            <a:pPr lvl="1"/>
            <a:r>
              <a:rPr lang="en-GB" dirty="0" smtClean="0"/>
              <a:t>Information management is key , but where to start and end</a:t>
            </a:r>
            <a:endParaRPr lang="en-GB" dirty="0" smtClean="0"/>
          </a:p>
          <a:p>
            <a:r>
              <a:rPr lang="en-GB" dirty="0" smtClean="0"/>
              <a:t>It starts with a bit of </a:t>
            </a:r>
            <a:r>
              <a:rPr lang="en-GB" dirty="0" smtClean="0"/>
              <a:t>philosophy….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B08C8522-9AB5-4C93-98B1-9790D69891D1}" type="slidenum">
              <a:rPr lang="en-GB" smtClean="0"/>
              <a:t>3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pic>
        <p:nvPicPr>
          <p:cNvPr id="6" name="Picture 1" descr="C:\Users\niels\Pictures\foresigh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3054" y="824039"/>
            <a:ext cx="3107542" cy="15919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58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Foresight philosophy……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2E3ED2E9-08ED-4613-8E67-4ABE420FFA8E}" type="slidenum">
              <a:rPr lang="en-GB" smtClean="0"/>
              <a:t>4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46" y="1620000"/>
            <a:ext cx="4190211" cy="302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98" y="1744167"/>
            <a:ext cx="2316163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6036635" y="2454029"/>
            <a:ext cx="0" cy="32574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43952" y="3257413"/>
            <a:ext cx="0" cy="319717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30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some more ….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EA7AA5B-7D77-4B5D-AE58-5D6F4023395E}" type="slidenum">
              <a:rPr lang="en-GB" smtClean="0"/>
              <a:t>5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3686858" y="1793035"/>
            <a:ext cx="5032857" cy="2780111"/>
          </a:xfrm>
        </p:spPr>
        <p:txBody>
          <a:bodyPr/>
          <a:lstStyle/>
          <a:p>
            <a:r>
              <a:rPr lang="en-GB" dirty="0" smtClean="0"/>
              <a:t>Hindsight Bias + Creeping Determinism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Foresight bias</a:t>
            </a:r>
          </a:p>
          <a:p>
            <a:r>
              <a:rPr lang="en-GB" dirty="0" smtClean="0"/>
              <a:t>Insight = hindsight + foresight + sense making (understanding reality)</a:t>
            </a:r>
          </a:p>
          <a:p>
            <a:r>
              <a:rPr lang="en-GB" dirty="0" smtClean="0"/>
              <a:t>What about the unpredictable </a:t>
            </a:r>
            <a:r>
              <a:rPr lang="en-GB" dirty="0" smtClean="0">
                <a:sym typeface="Wingdings" panose="05000000000000000000" pitchFamily="2" charset="2"/>
              </a:rPr>
              <a:t> </a:t>
            </a:r>
            <a:r>
              <a:rPr lang="en-GB" dirty="0" smtClean="0"/>
              <a:t>“black swan”</a:t>
            </a:r>
          </a:p>
          <a:p>
            <a:r>
              <a:rPr lang="en-GB" dirty="0" smtClean="0"/>
              <a:t>What about “tipping points” 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40" y="1568598"/>
            <a:ext cx="2316163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239" y="3098079"/>
            <a:ext cx="108585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83" y="2533207"/>
            <a:ext cx="9810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4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Information and interpretation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Awareness and alertness for early signals is crucial</a:t>
            </a:r>
          </a:p>
          <a:p>
            <a:r>
              <a:rPr lang="en-GB" dirty="0" smtClean="0"/>
              <a:t>Both in emerging issue identification and in food fraud prevention</a:t>
            </a:r>
          </a:p>
          <a:p>
            <a:r>
              <a:rPr lang="en-GB" dirty="0" smtClean="0"/>
              <a:t>However….</a:t>
            </a:r>
          </a:p>
          <a:p>
            <a:pPr lvl="1"/>
            <a:r>
              <a:rPr lang="en-GB" dirty="0" smtClean="0"/>
              <a:t>Interpreting them is a major </a:t>
            </a:r>
            <a:r>
              <a:rPr lang="en-GB" dirty="0" smtClean="0"/>
              <a:t>challenge</a:t>
            </a:r>
          </a:p>
          <a:p>
            <a:pPr lvl="1"/>
            <a:r>
              <a:rPr lang="en-GB" dirty="0" smtClean="0"/>
              <a:t>Uncertainty is a fact even with information and data available</a:t>
            </a:r>
            <a:endParaRPr lang="en-GB" dirty="0" smtClean="0"/>
          </a:p>
          <a:p>
            <a:pPr lvl="1"/>
            <a:r>
              <a:rPr lang="en-GB" dirty="0" smtClean="0"/>
              <a:t>Making the right scenario, without over-reacting (making a justified risk management decision)</a:t>
            </a:r>
          </a:p>
          <a:p>
            <a:pPr marL="361950" lvl="1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693F743-3B0C-4B91-9717-6CB27788240C}" type="slidenum">
              <a:rPr lang="en-GB" smtClean="0"/>
              <a:t>6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67" y="3364227"/>
            <a:ext cx="4234559" cy="148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32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From hindsight to insight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635" y="1385542"/>
            <a:ext cx="7272338" cy="3136613"/>
          </a:xfrm>
        </p:spPr>
        <p:txBody>
          <a:bodyPr/>
          <a:lstStyle/>
          <a:p>
            <a:r>
              <a:rPr lang="en-GB" dirty="0" smtClean="0"/>
              <a:t>Early </a:t>
            </a:r>
            <a:r>
              <a:rPr lang="en-GB" dirty="0" smtClean="0"/>
              <a:t>signals:</a:t>
            </a:r>
          </a:p>
          <a:p>
            <a:pPr lvl="1"/>
            <a:r>
              <a:rPr lang="en-GB" dirty="0" smtClean="0"/>
              <a:t>precede </a:t>
            </a:r>
            <a:r>
              <a:rPr lang="en-GB" dirty="0" smtClean="0"/>
              <a:t>food safety incidents</a:t>
            </a:r>
          </a:p>
          <a:p>
            <a:pPr lvl="1"/>
            <a:r>
              <a:rPr lang="en-GB" dirty="0" smtClean="0"/>
              <a:t>have </a:t>
            </a:r>
            <a:r>
              <a:rPr lang="en-GB" dirty="0"/>
              <a:t>generic </a:t>
            </a:r>
            <a:r>
              <a:rPr lang="en-GB" dirty="0" smtClean="0"/>
              <a:t>characteristics</a:t>
            </a:r>
            <a:endParaRPr lang="en-GB" dirty="0"/>
          </a:p>
          <a:p>
            <a:pPr lvl="1"/>
            <a:r>
              <a:rPr lang="en-GB" dirty="0" smtClean="0"/>
              <a:t>Often </a:t>
            </a:r>
            <a:r>
              <a:rPr lang="en-GB" dirty="0"/>
              <a:t>reside in science based </a:t>
            </a:r>
            <a:r>
              <a:rPr lang="en-GB" dirty="0" smtClean="0"/>
              <a:t>data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FACB15BE-23DF-4022-B936-3B4090AF8E82}" type="slidenum">
              <a:rPr lang="en-GB" smtClean="0"/>
              <a:t>7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18433" name="Picture 1" descr="C:\Users\niels\Pictures\looking_back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8753" y="1037309"/>
            <a:ext cx="2873204" cy="14425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5400000">
            <a:off x="7136164" y="3321496"/>
            <a:ext cx="2844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solidFill>
                  <a:srgbClr val="FF0000"/>
                </a:solidFill>
              </a:rPr>
              <a:t>Brug et al, 2014, Food Control 39, p 75-86</a:t>
            </a:r>
            <a:endParaRPr lang="en-GB" sz="11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16264" y="2595920"/>
            <a:ext cx="8301600" cy="4910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300" b="0" kern="1200" cap="all" spc="0" baseline="0">
                <a:solidFill>
                  <a:schemeClr val="tx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r>
              <a:rPr lang="en-GB" dirty="0" smtClean="0"/>
              <a:t>…to foresight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1635" y="3035809"/>
            <a:ext cx="8301600" cy="17809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8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97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8425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35100" indent="-17780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85950" indent="-184150" algn="l" defTabSz="457200" rtl="0" eaLnBrk="1" latinLnBrk="0" hangingPunct="1">
              <a:spcBef>
                <a:spcPct val="20000"/>
              </a:spcBef>
              <a:buSzPct val="100000"/>
              <a:buFontTx/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err="1" smtClean="0"/>
              <a:t>RE-emerging</a:t>
            </a:r>
            <a:r>
              <a:rPr lang="en-GB" dirty="0" smtClean="0"/>
              <a:t> issues and risks: confirming the known and forgotten</a:t>
            </a:r>
          </a:p>
          <a:p>
            <a:r>
              <a:rPr lang="en-GB" dirty="0" smtClean="0"/>
              <a:t>Emerging risks: new and unexpected hazards, no history</a:t>
            </a:r>
          </a:p>
          <a:p>
            <a:r>
              <a:rPr lang="en-GB" dirty="0" smtClean="0"/>
              <a:t>Horizon scanning: from drivers of change to a scenario</a:t>
            </a:r>
            <a:endParaRPr lang="en-GB" dirty="0" smtClean="0">
              <a:sym typeface="Wingdings" panose="05000000000000000000" pitchFamily="2" charset="2"/>
            </a:endParaRPr>
          </a:p>
          <a:p>
            <a:r>
              <a:rPr lang="en-GB" dirty="0" smtClean="0"/>
              <a:t>Emerging research: early awareness of research outcomes and results</a:t>
            </a:r>
          </a:p>
          <a:p>
            <a:endParaRPr lang="en-GB" dirty="0" smtClean="0"/>
          </a:p>
          <a:p>
            <a:r>
              <a:rPr lang="en-GB" dirty="0"/>
              <a:t>There is a small to large time window to influence the emerging risk</a:t>
            </a:r>
          </a:p>
          <a:p>
            <a:r>
              <a:rPr lang="en-GB" dirty="0"/>
              <a:t>An open search strategy is needed to identify unexpected hazards</a:t>
            </a:r>
          </a:p>
          <a:p>
            <a:endParaRPr lang="en-GB" dirty="0" smtClean="0"/>
          </a:p>
          <a:p>
            <a:pPr marL="0" indent="0">
              <a:buFontTx/>
              <a:buNone/>
            </a:pPr>
            <a:endParaRPr lang="en-GB" dirty="0" smtClean="0"/>
          </a:p>
          <a:p>
            <a:pPr marL="185738" lvl="1" indent="0">
              <a:buFontTx/>
              <a:buNone/>
            </a:pPr>
            <a:r>
              <a:rPr lang="en-GB" dirty="0" smtClean="0"/>
              <a:t>	</a:t>
            </a:r>
            <a:endParaRPr lang="en-GB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457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do not know what to look </a:t>
            </a:r>
            <a:r>
              <a:rPr lang="en-GB" dirty="0" smtClean="0"/>
              <a:t>for:</a:t>
            </a:r>
          </a:p>
          <a:p>
            <a:pPr lvl="2"/>
            <a:r>
              <a:rPr lang="en-GB" dirty="0" smtClean="0"/>
              <a:t>so </a:t>
            </a:r>
            <a:r>
              <a:rPr lang="en-GB" dirty="0"/>
              <a:t>many chemicals &amp; </a:t>
            </a:r>
            <a:r>
              <a:rPr lang="en-GB" dirty="0" smtClean="0"/>
              <a:t>micro-organisms</a:t>
            </a:r>
            <a:endParaRPr lang="en-GB" dirty="0"/>
          </a:p>
          <a:p>
            <a:pPr lvl="2"/>
            <a:r>
              <a:rPr lang="en-GB" dirty="0" smtClean="0"/>
              <a:t>so </a:t>
            </a:r>
            <a:r>
              <a:rPr lang="en-GB" dirty="0"/>
              <a:t>many food products, additives, materials, </a:t>
            </a:r>
            <a:r>
              <a:rPr lang="en-GB" dirty="0" smtClean="0"/>
              <a:t>processes</a:t>
            </a:r>
            <a:endParaRPr lang="en-GB" dirty="0"/>
          </a:p>
          <a:p>
            <a:endParaRPr lang="en-GB" dirty="0"/>
          </a:p>
          <a:p>
            <a:r>
              <a:rPr lang="en-GB" dirty="0"/>
              <a:t>Dynamic and complex food production </a:t>
            </a:r>
            <a:r>
              <a:rPr lang="en-GB" dirty="0" smtClean="0"/>
              <a:t>chain</a:t>
            </a:r>
            <a:endParaRPr lang="en-GB" dirty="0"/>
          </a:p>
          <a:p>
            <a:endParaRPr lang="en-GB" dirty="0"/>
          </a:p>
          <a:p>
            <a:r>
              <a:rPr lang="en-GB" dirty="0"/>
              <a:t>There is an information </a:t>
            </a:r>
            <a:r>
              <a:rPr lang="en-GB" dirty="0" smtClean="0"/>
              <a:t>overload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9E28B6B-EB34-4735-ABD8-61DD16FB4A45}" type="slidenum">
              <a:rPr lang="en-GB" smtClean="0"/>
              <a:t>8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07" y="2474048"/>
            <a:ext cx="3015223" cy="208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7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0393">
            <a:off x="927342" y="1019700"/>
            <a:ext cx="6310313" cy="336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Slide Number Placeholder 1"/>
          <p:cNvSpPr txBox="1">
            <a:spLocks noGrp="1"/>
          </p:cNvSpPr>
          <p:nvPr/>
        </p:nvSpPr>
        <p:spPr bwMode="auto">
          <a:xfrm>
            <a:off x="4816476" y="115491"/>
            <a:ext cx="1800225" cy="7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GB" sz="700" dirty="0"/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5716588" y="1260856"/>
            <a:ext cx="180049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sz="3600" dirty="0" smtClean="0"/>
              <a:t>Incident</a:t>
            </a:r>
            <a:endParaRPr lang="en-GB" sz="3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0062" y="319122"/>
            <a:ext cx="7272338" cy="540000"/>
          </a:xfrm>
        </p:spPr>
        <p:txBody>
          <a:bodyPr/>
          <a:lstStyle/>
          <a:p>
            <a:r>
              <a:rPr lang="en-GB" dirty="0" smtClean="0"/>
              <a:t>Early signals and time to incident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04 April 2016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903" y="3292266"/>
            <a:ext cx="864097" cy="571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4DC26156-A89D-4FB9-B98C-286EA31A6897}" type="slidenum">
              <a:rPr lang="en-GB" smtClean="0"/>
              <a:t>9</a:t>
            </a:fld>
            <a:r>
              <a:rPr lang="en-GB" dirty="0" smtClean="0"/>
              <a:t> | ERIS: supporting the early detection of food risks and issues</a:t>
            </a:r>
            <a:endParaRPr lang="en-GB" dirty="0"/>
          </a:p>
        </p:txBody>
      </p:sp>
      <p:sp>
        <p:nvSpPr>
          <p:cNvPr id="16" name="Oval 15"/>
          <p:cNvSpPr/>
          <p:nvPr/>
        </p:nvSpPr>
        <p:spPr>
          <a:xfrm>
            <a:off x="1401028" y="2885300"/>
            <a:ext cx="2823845" cy="1442192"/>
          </a:xfrm>
          <a:prstGeom prst="ellipse">
            <a:avLst/>
          </a:prstGeom>
          <a:noFill/>
          <a:ln w="635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082498" y="38633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B0F0"/>
                </a:solidFill>
              </a:rPr>
              <a:t>SCIENCE DOMAIN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946746" y="847050"/>
            <a:ext cx="3536776" cy="1634592"/>
          </a:xfrm>
          <a:prstGeom prst="ellipse">
            <a:avLst/>
          </a:prstGeom>
          <a:noFill/>
          <a:ln w="63500">
            <a:solidFill>
              <a:srgbClr val="43DD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245000" y="100304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43DD47"/>
                </a:solidFill>
              </a:rPr>
              <a:t>PUBLIC DOMAIN</a:t>
            </a:r>
            <a:endParaRPr lang="en-GB" dirty="0">
              <a:solidFill>
                <a:srgbClr val="43DD47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899592" y="4504657"/>
            <a:ext cx="7488832" cy="23519"/>
          </a:xfrm>
          <a:prstGeom prst="straightConnector1">
            <a:avLst/>
          </a:prstGeom>
          <a:ln w="920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900062" y="1005577"/>
            <a:ext cx="0" cy="3493271"/>
          </a:xfrm>
          <a:prstGeom prst="straightConnector1">
            <a:avLst/>
          </a:prstGeom>
          <a:ln w="920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67922" y="4648956"/>
            <a:ext cx="792088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TIME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16470" y="2410543"/>
            <a:ext cx="2022374" cy="369332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8958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NO">
  <a:themeElements>
    <a:clrScheme name="Aangepast 2">
      <a:dk1>
        <a:sysClr val="windowText" lastClr="000000"/>
      </a:dk1>
      <a:lt1>
        <a:sysClr val="window" lastClr="FFFFFF"/>
      </a:lt1>
      <a:dk2>
        <a:srgbClr val="71A4C3"/>
      </a:dk2>
      <a:lt2>
        <a:srgbClr val="9C9C9C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71A4C3"/>
      </a:hlink>
      <a:folHlink>
        <a:srgbClr val="71A4C3"/>
      </a:folHlink>
    </a:clrScheme>
    <a:fontScheme name="TN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1174</TotalTime>
  <Words>1486</Words>
  <Application>Microsoft Office PowerPoint</Application>
  <PresentationFormat>On-screen Show (16:9)</PresentationFormat>
  <Paragraphs>317</Paragraphs>
  <Slides>27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TNO</vt:lpstr>
      <vt:lpstr>ERIS: supporting the early detection of food risks and issues Innovative information analysis and interpretation | Niels Lucas Luijckx</vt:lpstr>
      <vt:lpstr>PowerPoint Presentation</vt:lpstr>
      <vt:lpstr>What is this all about…</vt:lpstr>
      <vt:lpstr>Foresight philosophy……</vt:lpstr>
      <vt:lpstr>And some more ….</vt:lpstr>
      <vt:lpstr>Information and interpretation</vt:lpstr>
      <vt:lpstr>From hindsight to insight </vt:lpstr>
      <vt:lpstr>Challenges</vt:lpstr>
      <vt:lpstr>Early signals and time to incident</vt:lpstr>
      <vt:lpstr>PowerPoint Presentation</vt:lpstr>
      <vt:lpstr>PowerPoint Presentation</vt:lpstr>
      <vt:lpstr>PowerPoint Presentation</vt:lpstr>
      <vt:lpstr>PowerPoint Presentation</vt:lpstr>
      <vt:lpstr>A way of thinking…….</vt:lpstr>
      <vt:lpstr>ERIs thinking</vt:lpstr>
      <vt:lpstr>ERIs in a nutshell</vt:lpstr>
      <vt:lpstr>PowerPoint Presentation</vt:lpstr>
      <vt:lpstr>PowerPoint Presentation</vt:lpstr>
      <vt:lpstr>Is 4-OHE an emerging risk?</vt:lpstr>
      <vt:lpstr>Some projects</vt:lpstr>
      <vt:lpstr>Expansions</vt:lpstr>
      <vt:lpstr>Food fraud</vt:lpstr>
      <vt:lpstr>PowerPoint Presentation</vt:lpstr>
      <vt:lpstr>Thinking….</vt:lpstr>
      <vt:lpstr>scenarios</vt:lpstr>
      <vt:lpstr>TNO Emerging Risk Identification Support 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Niels Lucas Luijckx</dc:creator>
  <cp:lastModifiedBy>Niels Lucas Luijckx</cp:lastModifiedBy>
  <cp:revision>120</cp:revision>
  <cp:lastPrinted>2016-04-01T12:25:38Z</cp:lastPrinted>
  <dcterms:created xsi:type="dcterms:W3CDTF">2014-06-06T07:25:06Z</dcterms:created>
  <dcterms:modified xsi:type="dcterms:W3CDTF">2016-04-01T12:26:39Z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TNO_169</vt:lpwstr>
  </property>
  <property fmtid="{D5CDD505-2E9C-101B-9397-08002B2CF9AE}" pid="3" name="do_LanguageID">
    <vt:lpwstr>2057</vt:lpwstr>
  </property>
  <property fmtid="{D5CDD505-2E9C-101B-9397-08002B2CF9AE}" pid="4" name="do_Title">
    <vt:lpwstr>ERIS: supporting the early detection of food risks and issues</vt:lpwstr>
  </property>
  <property fmtid="{D5CDD505-2E9C-101B-9397-08002B2CF9AE}" pid="5" name="do_Subtitle">
    <vt:lpwstr>Innovative information analysis and interpretation</vt:lpwstr>
  </property>
  <property fmtid="{D5CDD505-2E9C-101B-9397-08002B2CF9AE}" pid="6" name="do_Speaker">
    <vt:lpwstr>Niels Lucas Luijckx</vt:lpwstr>
  </property>
  <property fmtid="{D5CDD505-2E9C-101B-9397-08002B2CF9AE}" pid="7" name="do_Date">
    <vt:lpwstr>True</vt:lpwstr>
  </property>
  <property fmtid="{D5CDD505-2E9C-101B-9397-08002B2CF9AE}" pid="8" name="do_DateHandout">
    <vt:lpwstr>False</vt:lpwstr>
  </property>
  <property fmtid="{D5CDD505-2E9C-101B-9397-08002B2CF9AE}" pid="9" name="do_DateValue">
    <vt:lpwstr>04-04-2016</vt:lpwstr>
  </property>
  <property fmtid="{D5CDD505-2E9C-101B-9397-08002B2CF9AE}" pid="10" name="do_SlideNumber">
    <vt:lpwstr>True</vt:lpwstr>
  </property>
  <property fmtid="{D5CDD505-2E9C-101B-9397-08002B2CF9AE}" pid="11" name="do_SlideNumberHandout">
    <vt:lpwstr>False</vt:lpwstr>
  </property>
  <property fmtid="{D5CDD505-2E9C-101B-9397-08002B2CF9AE}" pid="12" name="do_Language">
    <vt:lpwstr>2057</vt:lpwstr>
  </property>
</Properties>
</file>