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0" r:id="rId4"/>
    <p:sldId id="301" r:id="rId5"/>
    <p:sldId id="280" r:id="rId6"/>
    <p:sldId id="322" r:id="rId7"/>
    <p:sldId id="299" r:id="rId8"/>
    <p:sldId id="303" r:id="rId9"/>
    <p:sldId id="305" r:id="rId10"/>
    <p:sldId id="331" r:id="rId11"/>
    <p:sldId id="279" r:id="rId12"/>
    <p:sldId id="324" r:id="rId13"/>
    <p:sldId id="328" r:id="rId14"/>
    <p:sldId id="329" r:id="rId15"/>
    <p:sldId id="307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91" autoAdjust="0"/>
    <p:restoredTop sz="78153" autoAdjust="0"/>
  </p:normalViewPr>
  <p:slideViewPr>
    <p:cSldViewPr snapToGrid="0">
      <p:cViewPr varScale="1">
        <p:scale>
          <a:sx n="32" d="100"/>
          <a:sy n="32" d="100"/>
        </p:scale>
        <p:origin x="-84" y="-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462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notesViewPr>
    <p:cSldViewPr snapToGrid="0">
      <p:cViewPr>
        <p:scale>
          <a:sx n="59" d="100"/>
          <a:sy n="59" d="100"/>
        </p:scale>
        <p:origin x="-2658" y="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7293C-8563-4EB3-A6C8-153476A8E7E8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D7D10-4989-4E29-B891-7D63FC0BE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2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02C540-D053-4FB2-9C02-F812CED7B02A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02F312-AA8C-4621-BCD1-E59F1CA6B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9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11:30-11:32 a.m. (2 min)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3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6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1: 5:00 – 5:02 p.m. </a:t>
            </a:r>
            <a:r>
              <a:rPr lang="en-US" baseline="0" dirty="0" smtClean="0"/>
              <a:t>(2 min)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12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1: 5:02 – 5:05 p.m. </a:t>
            </a:r>
            <a:r>
              <a:rPr lang="en-US" baseline="0" dirty="0" smtClean="0"/>
              <a:t>(2 min)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4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5:05-5:13</a:t>
            </a:r>
            <a:r>
              <a:rPr lang="en-US" baseline="0" dirty="0" smtClean="0"/>
              <a:t> p.m.</a:t>
            </a:r>
            <a:r>
              <a:rPr lang="en-US" dirty="0" smtClean="0"/>
              <a:t> (8 min) work as individuals</a:t>
            </a:r>
            <a:r>
              <a:rPr lang="en-US" baseline="0" dirty="0" smtClean="0"/>
              <a:t> (if people finish early, ask them to partner with the person to their right and discuss)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5:13 – 5:15 p.m. – instructions for tonight (think about this, be ready to discuss in the morning)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Facilitator Questions: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was</a:t>
            </a:r>
            <a:r>
              <a:rPr lang="en-US" baseline="0" dirty="0" smtClean="0"/>
              <a:t> the company phone number conveyed</a:t>
            </a:r>
            <a:r>
              <a:rPr lang="en-US" dirty="0" smtClean="0"/>
              <a:t>? Verbally or in</a:t>
            </a:r>
            <a:r>
              <a:rPr lang="en-US" baseline="0" dirty="0" smtClean="0"/>
              <a:t> a FB reply? If verbally, can </a:t>
            </a:r>
            <a:r>
              <a:rPr lang="en-US" baseline="0" dirty="0" err="1" smtClean="0"/>
              <a:t>RetailerA</a:t>
            </a:r>
            <a:r>
              <a:rPr lang="en-US" baseline="0" dirty="0" smtClean="0"/>
              <a:t> give us this person’s phone number?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Has Company1 received any similar complaints either directly or indirectly?</a:t>
            </a:r>
          </a:p>
          <a:p>
            <a:r>
              <a:rPr lang="en-US" dirty="0" smtClean="0"/>
              <a:t>What are the internal</a:t>
            </a:r>
            <a:r>
              <a:rPr lang="en-US" baseline="0" dirty="0" smtClean="0"/>
              <a:t> approval processes that you have to go through to be able to respond?</a:t>
            </a:r>
          </a:p>
          <a:p>
            <a:r>
              <a:rPr lang="en-US" baseline="0" dirty="0" smtClean="0"/>
              <a:t>Who are your audiences (potential audiences). Would it have helped to have these identified in advance?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 smtClean="0"/>
              <a:t>What to do?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Give receptionist a head up and remind her/him of company routing instructions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Give consumer affairs desk heads up. Tell them that you will have approved messages for them soon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Identify audiences with whom company may need to communicate re this (consumers, media, customers, employees)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Draft messaging points (for whom?) Who will approve? is legal available to review?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Draft holding statement, </a:t>
            </a:r>
            <a:r>
              <a:rPr lang="en-US" dirty="0" smtClean="0"/>
              <a:t>What are the internal</a:t>
            </a:r>
            <a:r>
              <a:rPr lang="en-US" baseline="0" dirty="0" smtClean="0"/>
              <a:t> approval processes that you have to go through to be able to use the messaging points and statement?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Meet with Digital Communities Manager – does VP of Sales need to be involved? Do you have to go through VP of Sales?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1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5:15 p.m.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8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11:32- 11:34 (2min)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11:34- 11:36 (2min)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11:36- 11:38 (2min)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1: 11:38-11:42 a.m. - Video</a:t>
            </a:r>
            <a:r>
              <a:rPr lang="en-US" baseline="0" dirty="0" smtClean="0"/>
              <a:t> clip (4 minutes)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4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11:42- 11:44 (2min)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scenario is designed from the company’s point of view and focuses strictly on the communication function mostly social media, but not entirely. I think we want the group to think of other audiences and channels as well.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1: 11:44-11:46 </a:t>
            </a:r>
            <a:r>
              <a:rPr lang="en-US" baseline="0" dirty="0" smtClean="0"/>
              <a:t>(2 min)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4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DAY 1: 5:05-5:13</a:t>
            </a:r>
            <a:r>
              <a:rPr lang="en-US" baseline="0" dirty="0" smtClean="0"/>
              <a:t> p.m.</a:t>
            </a:r>
            <a:r>
              <a:rPr lang="en-US" dirty="0" smtClean="0"/>
              <a:t> (8 min) work as individuals</a:t>
            </a:r>
            <a:r>
              <a:rPr lang="en-US" baseline="0" dirty="0" smtClean="0"/>
              <a:t> (if people finish early, ask them to partner with the person to their right and discuss)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Jot down ideas and we’ll discuss it an end of day.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Facilitator Questions: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was</a:t>
            </a:r>
            <a:r>
              <a:rPr lang="en-US" baseline="0" dirty="0" smtClean="0"/>
              <a:t> the company phone number conveyed</a:t>
            </a:r>
            <a:r>
              <a:rPr lang="en-US" dirty="0" smtClean="0"/>
              <a:t>? Verbally or in</a:t>
            </a:r>
            <a:r>
              <a:rPr lang="en-US" baseline="0" dirty="0" smtClean="0"/>
              <a:t> a FB reply? If verbally, can </a:t>
            </a:r>
            <a:r>
              <a:rPr lang="en-US" baseline="0" dirty="0" err="1" smtClean="0"/>
              <a:t>RetailerA</a:t>
            </a:r>
            <a:r>
              <a:rPr lang="en-US" baseline="0" dirty="0" smtClean="0"/>
              <a:t> give us this person’s phone number?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Has Company1 received any similar complaints either directly or indirectly?</a:t>
            </a:r>
          </a:p>
          <a:p>
            <a:r>
              <a:rPr lang="en-US" dirty="0" smtClean="0"/>
              <a:t>What are the internal</a:t>
            </a:r>
            <a:r>
              <a:rPr lang="en-US" baseline="0" dirty="0" smtClean="0"/>
              <a:t> approval processes that you have to go through to be able to respond?</a:t>
            </a:r>
          </a:p>
          <a:p>
            <a:r>
              <a:rPr lang="en-US" baseline="0" dirty="0" smtClean="0"/>
              <a:t>Who are your audiences (potential audiences). Would it have helped to have these identified in advance?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 smtClean="0"/>
              <a:t>What to do?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Give receptionist a head up and remind her/him of company routing instructions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Give consumer affairs desk heads up. Tell them that you will have approved messages for them soon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Identify audiences with whom company may need to communicate re this (consumers, media, customers, employees)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Draft messaging points (for whom?) Who will approve? is legal available to review?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Draft holding statement, </a:t>
            </a:r>
            <a:r>
              <a:rPr lang="en-US" dirty="0" smtClean="0"/>
              <a:t>What are the internal</a:t>
            </a:r>
            <a:r>
              <a:rPr lang="en-US" baseline="0" dirty="0" smtClean="0"/>
              <a:t> approval processes that you have to go through to be able to use the messaging points and statement?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Meet with Digital Communities Manager – does VP of Sales need to be involved? Do you have to go through VP of Sales?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1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1: 5:00 – 5:02 p.m. </a:t>
            </a:r>
            <a:r>
              <a:rPr lang="en-US" baseline="0" dirty="0" smtClean="0"/>
              <a:t>(2 min)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F312-AA8C-4621-BCD1-E59F1CA6B3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1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24B9-9305-4267-A95C-E07F5FB9D6F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1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5892-5450-4851-9E61-251E049438C7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1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4FDF-DBF7-4739-AE86-8B82DBD4126E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80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9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82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3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1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5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0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3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50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C01D-C165-4F60-A983-04DC15126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A0A24-8BD8-40F3-9DC1-E56CE664757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1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546F-10B1-4093-95DB-1F755F45D58F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B1D32-448F-4475-A0C1-0C4280F818E2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E0E3-36AA-41B6-892F-8CFEFDEA0BF6}" type="datetime1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D2D0-6B9D-400F-A61F-30EA5401F7B5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C755-DA6B-48A2-90BD-A28716292139}" type="datetime1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3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C614-EC42-4E8F-BF06-03ADA3716EC7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3098-338B-4149-BDE6-C6BACDD5E978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2C1E2-C2E9-4A68-9435-CCD97F615446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2016 JIFSAN 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7892-CFEA-4270-8EAA-9ED917E5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BC01D-C165-4F60-A983-04DC15126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A0A24-8BD8-40F3-9DC1-E56CE6647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0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JIFSAN Symposium </a:t>
            </a:r>
            <a:br>
              <a:rPr lang="en-US" dirty="0" smtClean="0"/>
            </a:br>
            <a:r>
              <a:rPr lang="en-US" dirty="0" smtClean="0"/>
              <a:t>Communication Scenario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April 4, 2016</a:t>
            </a:r>
          </a:p>
          <a:p>
            <a:endParaRPr lang="en-US" dirty="0"/>
          </a:p>
          <a:p>
            <a:r>
              <a:rPr lang="en-US" sz="3300" dirty="0" smtClean="0"/>
              <a:t>All names, events and details in this scenario are fictional. </a:t>
            </a:r>
          </a:p>
          <a:p>
            <a:r>
              <a:rPr lang="en-US" sz="3300" dirty="0" smtClean="0"/>
              <a:t>Any similarities to real events are coincidental.</a:t>
            </a:r>
            <a:endParaRPr lang="en-US" sz="3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FCD0A-1CDB-4AC2-97F9-FC668D7BCD48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AD37A-C885-4CEF-9001-A699A49AAB57}" type="datetime1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823"/>
            <a:ext cx="6150407" cy="355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65" y="304802"/>
            <a:ext cx="6542423" cy="326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05200"/>
            <a:ext cx="617502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42" y="3352800"/>
            <a:ext cx="645235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9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4625" y="3354366"/>
            <a:ext cx="94826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57275"/>
          </a:xfrm>
        </p:spPr>
        <p:txBody>
          <a:bodyPr/>
          <a:lstStyle/>
          <a:p>
            <a:pPr algn="l"/>
            <a:r>
              <a:rPr lang="en-US" dirty="0" smtClean="0"/>
              <a:t>Day 1, this morning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045" y="1309511"/>
            <a:ext cx="10515600" cy="4844874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The Company1 Crisis Management Team Lead calls the team into the conference room and explains</a:t>
            </a:r>
            <a:r>
              <a:rPr lang="en-US" sz="3600" dirty="0" smtClean="0"/>
              <a:t>:  </a:t>
            </a:r>
            <a:r>
              <a:rPr lang="en-US" sz="3600" dirty="0" err="1" smtClean="0"/>
              <a:t>RetailerA</a:t>
            </a:r>
            <a:r>
              <a:rPr lang="en-US" sz="3600" dirty="0" smtClean="0"/>
              <a:t> called today to inform the company about a recent  visitor post on its Facebook Page: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2000" dirty="0"/>
          </a:p>
          <a:p>
            <a:pPr marL="914400" indent="0">
              <a:buNone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Martha M.</a:t>
            </a:r>
          </a:p>
          <a:p>
            <a:pPr marL="91440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5 hours ago · Phoenix, AZ</a:t>
            </a:r>
          </a:p>
          <a:p>
            <a:pPr marL="914400" indent="0">
              <a:buNone/>
            </a:pPr>
            <a:r>
              <a:rPr lang="en-US" dirty="0" smtClean="0">
                <a:latin typeface="+mj-lt"/>
              </a:rPr>
              <a:t>Bought several bags of your chopped romaine lettuce at my Phoenix, AZ </a:t>
            </a:r>
            <a:r>
              <a:rPr lang="en-US" dirty="0" err="1" smtClean="0">
                <a:latin typeface="+mj-lt"/>
              </a:rPr>
              <a:t>RetailerA</a:t>
            </a:r>
            <a:r>
              <a:rPr lang="en-US" dirty="0" smtClean="0">
                <a:latin typeface="+mj-lt"/>
              </a:rPr>
              <a:t> store about a week ago. I loved it – I ate a salad every night! I made a wonderful Caesar salad over the weekend, and then barfed it back up…for two days! It was terrible</a:t>
            </a:r>
            <a:r>
              <a:rPr lang="en-US" dirty="0">
                <a:latin typeface="+mj-lt"/>
              </a:rPr>
              <a:t>! </a:t>
            </a:r>
            <a:r>
              <a:rPr lang="en-US" dirty="0" smtClean="0">
                <a:latin typeface="+mj-lt"/>
              </a:rPr>
              <a:t>I left a message for the store manager, but no one has returned my call. Wish I had kept the bag. Please take this product off the shelf so others do not succumb to the same fate!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C:\Users\aphilpott\AppData\Local\Microsoft\Windows\Temporary Internet Files\Content.IE5\LNKWYPH5\face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8" y="3354368"/>
            <a:ext cx="612421" cy="6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469" y="3725601"/>
            <a:ext cx="1022175" cy="24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289"/>
            <a:ext cx="10515600" cy="5149674"/>
          </a:xfrm>
        </p:spPr>
        <p:txBody>
          <a:bodyPr>
            <a:normAutofit fontScale="92500"/>
          </a:bodyPr>
          <a:lstStyle/>
          <a:p>
            <a:r>
              <a:rPr lang="en-US" sz="3200" dirty="0" err="1" smtClean="0"/>
              <a:t>RetailerA</a:t>
            </a:r>
            <a:r>
              <a:rPr lang="en-US" sz="3200" dirty="0" smtClean="0"/>
              <a:t> provided the Facebook Friend with Company1’s website address and the phone number listed on the website.</a:t>
            </a:r>
          </a:p>
          <a:p>
            <a:endParaRPr lang="en-US" sz="3200" dirty="0"/>
          </a:p>
          <a:p>
            <a:r>
              <a:rPr lang="en-US" sz="3200" dirty="0" smtClean="0"/>
              <a:t>The rest of the team investigates the situation (reviewing food safety records, conducting product </a:t>
            </a:r>
            <a:r>
              <a:rPr lang="en-US" sz="3200" dirty="0" err="1" smtClean="0"/>
              <a:t>traceback</a:t>
            </a:r>
            <a:r>
              <a:rPr lang="en-US" sz="3200" dirty="0" smtClean="0"/>
              <a:t> and </a:t>
            </a:r>
            <a:r>
              <a:rPr lang="en-US" sz="3200" dirty="0" err="1" smtClean="0"/>
              <a:t>traceforward</a:t>
            </a:r>
            <a:r>
              <a:rPr lang="en-US" sz="3200" dirty="0" smtClean="0"/>
              <a:t>, health hazard analysis, etc.). </a:t>
            </a:r>
          </a:p>
          <a:p>
            <a:endParaRPr lang="en-US" sz="3200" b="1" dirty="0"/>
          </a:p>
          <a:p>
            <a:r>
              <a:rPr lang="en-US" b="1" dirty="0"/>
              <a:t>Identify 3 different audiences with whom the company may have to communicate and draft 3 talking points for each.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 Symposium Wrap-up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</a:t>
            </a:r>
            <a:r>
              <a:rPr lang="en-US" dirty="0" err="1" smtClean="0"/>
              <a:t>Evancho</a:t>
            </a:r>
            <a:r>
              <a:rPr lang="en-US" dirty="0" smtClean="0"/>
              <a:t>, JIFSAN, Symposium Chair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9"/>
            <a:ext cx="10515600" cy="1325563"/>
          </a:xfrm>
        </p:spPr>
        <p:txBody>
          <a:bodyPr/>
          <a:lstStyle/>
          <a:p>
            <a:r>
              <a:rPr lang="en-US" dirty="0" smtClean="0"/>
              <a:t>The Company: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289"/>
            <a:ext cx="10515600" cy="5518655"/>
          </a:xfrm>
        </p:spPr>
        <p:txBody>
          <a:bodyPr>
            <a:normAutofit/>
          </a:bodyPr>
          <a:lstStyle/>
          <a:p>
            <a:r>
              <a:rPr lang="en-US" dirty="0" smtClean="0"/>
              <a:t>Family-owned </a:t>
            </a:r>
            <a:r>
              <a:rPr lang="en-US" dirty="0"/>
              <a:t>and operated, private company, located in Yuma, </a:t>
            </a:r>
            <a:r>
              <a:rPr lang="en-US" dirty="0" smtClean="0"/>
              <a:t>AZ</a:t>
            </a:r>
            <a:endParaRPr lang="en-US" dirty="0"/>
          </a:p>
          <a:p>
            <a:r>
              <a:rPr lang="en-US" dirty="0" smtClean="0"/>
              <a:t>Company buys romaine lettuce from domestic growers</a:t>
            </a:r>
          </a:p>
          <a:p>
            <a:r>
              <a:rPr lang="en-US" dirty="0" smtClean="0"/>
              <a:t>Cleans, cuts and packs raw product in the company facility</a:t>
            </a:r>
          </a:p>
          <a:p>
            <a:r>
              <a:rPr lang="en-US" dirty="0"/>
              <a:t>Sell </a:t>
            </a:r>
            <a:r>
              <a:rPr lang="en-US" dirty="0" smtClean="0"/>
              <a:t>two </a:t>
            </a:r>
            <a:r>
              <a:rPr lang="en-US" dirty="0"/>
              <a:t>different products: </a:t>
            </a:r>
            <a:r>
              <a:rPr lang="en-US" dirty="0" smtClean="0"/>
              <a:t>bagged </a:t>
            </a:r>
            <a:r>
              <a:rPr lang="en-US" dirty="0" err="1" smtClean="0"/>
              <a:t>RetailerA</a:t>
            </a:r>
            <a:r>
              <a:rPr lang="en-US" dirty="0" smtClean="0"/>
              <a:t> private-label  chopped romaine lettuce, and bagged Company1-labelled </a:t>
            </a:r>
            <a:r>
              <a:rPr lang="en-US" dirty="0"/>
              <a:t>salad mix that includes romaine lettuce, carrots and red cabbage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D30-A1F0-4CBD-A44F-BFAD91E763E7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45774" y="3904017"/>
            <a:ext cx="1998135" cy="2393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665979" y="3616148"/>
            <a:ext cx="2190045" cy="2833146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392530" y="4020275"/>
            <a:ext cx="17046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RetailerA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Chopped Romaine Lettuce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16 oz.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857889" y="3712106"/>
            <a:ext cx="185137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Company1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Garden Salad Mix</a:t>
            </a:r>
          </a:p>
          <a:p>
            <a:pPr algn="ctr"/>
            <a:endParaRPr lang="en-US" sz="2000" dirty="0">
              <a:latin typeface="Berlin Sans FB" panose="020E0602020502020306" pitchFamily="34" charset="0"/>
            </a:endParaRPr>
          </a:p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Romaine lettuce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Carrots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Red Cabbage</a:t>
            </a:r>
          </a:p>
          <a:p>
            <a:pPr algn="ctr"/>
            <a:r>
              <a:rPr lang="en-US" sz="1600" dirty="0" smtClean="0">
                <a:latin typeface="Bell MT" panose="02020503060305020303" pitchFamily="18" charset="0"/>
              </a:rPr>
              <a:t>24oz.</a:t>
            </a:r>
            <a:endParaRPr lang="en-US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7" y="4051242"/>
            <a:ext cx="3937971" cy="22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9"/>
            <a:ext cx="10515600" cy="1325563"/>
          </a:xfrm>
        </p:spPr>
        <p:txBody>
          <a:bodyPr/>
          <a:lstStyle/>
          <a:p>
            <a:r>
              <a:rPr lang="en-US" dirty="0" smtClean="0"/>
              <a:t>The Company: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3423"/>
            <a:ext cx="10515600" cy="5552521"/>
          </a:xfrm>
        </p:spPr>
        <p:txBody>
          <a:bodyPr>
            <a:normAutofit/>
          </a:bodyPr>
          <a:lstStyle/>
          <a:p>
            <a:r>
              <a:rPr lang="en-US" sz="3200" dirty="0"/>
              <a:t>Sell both </a:t>
            </a:r>
            <a:r>
              <a:rPr lang="en-US" sz="3200" dirty="0" smtClean="0"/>
              <a:t>products </a:t>
            </a:r>
            <a:r>
              <a:rPr lang="en-US" sz="3200" dirty="0"/>
              <a:t>to </a:t>
            </a:r>
            <a:r>
              <a:rPr lang="en-US" sz="3200" dirty="0" err="1" smtClean="0"/>
              <a:t>RetailerA’s</a:t>
            </a:r>
            <a:r>
              <a:rPr lang="en-US" sz="3200" dirty="0" smtClean="0"/>
              <a:t> distribution </a:t>
            </a:r>
            <a:r>
              <a:rPr lang="en-US" sz="3200" dirty="0"/>
              <a:t>centers in AZ, CA and </a:t>
            </a:r>
            <a:r>
              <a:rPr lang="en-US" sz="3200" dirty="0" smtClean="0"/>
              <a:t>ID, which together supplier </a:t>
            </a:r>
            <a:r>
              <a:rPr lang="en-US" sz="3200" dirty="0" err="1" smtClean="0"/>
              <a:t>RetailerA</a:t>
            </a:r>
            <a:r>
              <a:rPr lang="en-US" sz="3200" dirty="0" smtClean="0"/>
              <a:t> stores in 11 western states</a:t>
            </a:r>
            <a:endParaRPr lang="en-US" sz="3200" dirty="0"/>
          </a:p>
          <a:p>
            <a:r>
              <a:rPr lang="en-US" sz="3200" dirty="0" smtClean="0"/>
              <a:t>Single supplier of these products to </a:t>
            </a:r>
            <a:r>
              <a:rPr lang="en-US" sz="3200" dirty="0" err="1" smtClean="0"/>
              <a:t>RetailerA</a:t>
            </a:r>
            <a:r>
              <a:rPr lang="en-US" sz="3200" dirty="0"/>
              <a:t> </a:t>
            </a:r>
            <a:r>
              <a:rPr lang="en-US" sz="3200" dirty="0" smtClean="0"/>
              <a:t>at this time of year</a:t>
            </a:r>
          </a:p>
          <a:p>
            <a:r>
              <a:rPr lang="en-US" sz="3200" dirty="0" smtClean="0"/>
              <a:t>Adheres to all OSHA, EPA and FDA guidelines and regulations. </a:t>
            </a:r>
          </a:p>
          <a:p>
            <a:r>
              <a:rPr lang="en-US" sz="3200" dirty="0" smtClean="0"/>
              <a:t>Requires your suppliers (growers) to be members of the Arizona Leafy Greens Marketing Agreement, a leafy green food safety organization that sets growing standards and environmental testing 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D30-A1F0-4CBD-A44F-BFAD91E763E7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CONFIDENTIAL. DO NOT DISTRIBUTE.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9"/>
            <a:ext cx="10515600" cy="1325563"/>
          </a:xfrm>
        </p:spPr>
        <p:txBody>
          <a:bodyPr/>
          <a:lstStyle/>
          <a:p>
            <a:r>
              <a:rPr lang="en-US" dirty="0" smtClean="0"/>
              <a:t>The Company: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9511"/>
            <a:ext cx="10515600" cy="52364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Have a good food safety plan</a:t>
            </a:r>
          </a:p>
          <a:p>
            <a:r>
              <a:rPr lang="en-US" sz="3200" dirty="0" smtClean="0"/>
              <a:t>Have a very active social media sales and marketing team</a:t>
            </a:r>
          </a:p>
          <a:p>
            <a:r>
              <a:rPr lang="en-US" sz="3200" dirty="0" smtClean="0"/>
              <a:t>Have a Website</a:t>
            </a:r>
            <a:r>
              <a:rPr lang="en-US" sz="3200" dirty="0"/>
              <a:t>; Facebook page is </a:t>
            </a:r>
            <a:r>
              <a:rPr lang="en-US" sz="3200" dirty="0" smtClean="0"/>
              <a:t>Company1; </a:t>
            </a:r>
            <a:r>
              <a:rPr lang="en-US" sz="3200" dirty="0"/>
              <a:t>Twitter account is @</a:t>
            </a:r>
            <a:r>
              <a:rPr lang="en-US" sz="3200" dirty="0" smtClean="0"/>
              <a:t>Company1, Instagram and YouTube</a:t>
            </a:r>
            <a:endParaRPr lang="en-US" sz="3200" dirty="0"/>
          </a:p>
          <a:p>
            <a:r>
              <a:rPr lang="en-US" sz="3200" dirty="0" smtClean="0"/>
              <a:t>Daily, online search </a:t>
            </a:r>
            <a:r>
              <a:rPr lang="en-US" sz="3200" dirty="0"/>
              <a:t>terms: </a:t>
            </a:r>
            <a:r>
              <a:rPr lang="en-US" sz="3200" dirty="0" smtClean="0"/>
              <a:t>Company1;  </a:t>
            </a:r>
            <a:r>
              <a:rPr lang="en-US" sz="3200" dirty="0" err="1" smtClean="0"/>
              <a:t>RetailerA</a:t>
            </a:r>
            <a:r>
              <a:rPr lang="en-US" sz="3200" dirty="0" smtClean="0"/>
              <a:t>; romaine </a:t>
            </a:r>
            <a:r>
              <a:rPr lang="en-US" sz="3200" dirty="0"/>
              <a:t>lettuce;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D30-A1F0-4CBD-A44F-BFAD91E763E7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m</a:t>
            </a:r>
            <a:r>
              <a:rPr lang="en-US" dirty="0" smtClean="0"/>
              <a:t>edia environment in which you operate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546F-10B1-4093-95DB-1F755F45D58F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5</a:t>
            </a:fld>
            <a:endParaRPr lang="en-US"/>
          </a:p>
        </p:txBody>
      </p:sp>
      <p:pic>
        <p:nvPicPr>
          <p:cNvPr id="2" name="This is how E. coli gets into your salad - Video - Economy 0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428" y="1351756"/>
            <a:ext cx="9546171" cy="53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9"/>
            <a:ext cx="10515600" cy="1325563"/>
          </a:xfrm>
        </p:spPr>
        <p:txBody>
          <a:bodyPr/>
          <a:lstStyle/>
          <a:p>
            <a:r>
              <a:rPr lang="en-US" dirty="0" smtClean="0"/>
              <a:t>Your role: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80"/>
            <a:ext cx="10515600" cy="530416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You work for Company1</a:t>
            </a:r>
          </a:p>
          <a:p>
            <a:r>
              <a:rPr lang="en-US" sz="3200" dirty="0" smtClean="0"/>
              <a:t>You are the Vice President of Communication at Company1</a:t>
            </a:r>
          </a:p>
          <a:p>
            <a:r>
              <a:rPr lang="en-US" sz="3200" dirty="0" smtClean="0"/>
              <a:t>The Sales &amp; Marketing Department at Company1 includes a Digital Communities Manager and reports to the VP of Sales</a:t>
            </a:r>
          </a:p>
          <a:p>
            <a:r>
              <a:rPr lang="en-US" sz="3200" dirty="0" smtClean="0"/>
              <a:t>All Vice Presidents at Comany1 serve on both the Crisis Management Team and the Recall Response Team</a:t>
            </a:r>
          </a:p>
          <a:p>
            <a:r>
              <a:rPr lang="en-US" sz="3200" dirty="0" smtClean="0"/>
              <a:t>The Digital Communities Manager is on the Recall Response Team, but not on the Crisis Management Team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D30-A1F0-4CBD-A44F-BFAD91E763E7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4625" y="3354366"/>
            <a:ext cx="94826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57275"/>
          </a:xfrm>
        </p:spPr>
        <p:txBody>
          <a:bodyPr/>
          <a:lstStyle/>
          <a:p>
            <a:r>
              <a:rPr lang="en-US" dirty="0" smtClean="0"/>
              <a:t>Day 1, morning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045" y="1309511"/>
            <a:ext cx="10515600" cy="484487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The Company1 Crisis Management Team Lead calls the team into the conference room and explains:</a:t>
            </a:r>
          </a:p>
          <a:p>
            <a:pPr marL="0" indent="0">
              <a:buNone/>
            </a:pPr>
            <a:r>
              <a:rPr lang="en-US" sz="3200" dirty="0" smtClean="0"/>
              <a:t>	</a:t>
            </a:r>
            <a:r>
              <a:rPr lang="en-US" sz="3200" dirty="0" err="1" smtClean="0"/>
              <a:t>RetailerA</a:t>
            </a:r>
            <a:r>
              <a:rPr lang="en-US" sz="3200" dirty="0" smtClean="0"/>
              <a:t> called today to inform the company about a recent 	visitor post on its 	Facebook Page: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2000" dirty="0"/>
          </a:p>
          <a:p>
            <a:pPr marL="914400" indent="0">
              <a:buNone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Martha M.</a:t>
            </a:r>
          </a:p>
          <a:p>
            <a:pPr marL="91440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5 hours ago · Phoenix, AZ</a:t>
            </a:r>
          </a:p>
          <a:p>
            <a:pPr marL="914400" indent="0">
              <a:buNone/>
            </a:pPr>
            <a:r>
              <a:rPr lang="en-US" dirty="0" smtClean="0">
                <a:latin typeface="+mj-lt"/>
              </a:rPr>
              <a:t>Bought several bags of your chopped romaine lettuce at my Phoenix, AZ </a:t>
            </a:r>
            <a:r>
              <a:rPr lang="en-US" dirty="0" err="1" smtClean="0">
                <a:latin typeface="+mj-lt"/>
              </a:rPr>
              <a:t>RetailerA</a:t>
            </a:r>
            <a:r>
              <a:rPr lang="en-US" dirty="0" smtClean="0">
                <a:latin typeface="+mj-lt"/>
              </a:rPr>
              <a:t> store about a week ago. I loved it – I ate a salad every night! I made a wonderful Cesar salad over the weekend, and then barfed it back up…for two days! It was terrible</a:t>
            </a:r>
            <a:r>
              <a:rPr lang="en-US" dirty="0">
                <a:latin typeface="+mj-lt"/>
              </a:rPr>
              <a:t>! </a:t>
            </a:r>
            <a:r>
              <a:rPr lang="en-US" dirty="0" smtClean="0">
                <a:latin typeface="+mj-lt"/>
              </a:rPr>
              <a:t>I left a message for the store manager, but no one has returned my call. Wish I had kept the bag. Please take this product off the shelf so others do not succumb to the same fate!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C:\Users\aphilpott\AppData\Local\Microsoft\Windows\Temporary Internet Files\Content.IE5\LNKWYPH5\face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88" y="3354368"/>
            <a:ext cx="612421" cy="61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469" y="3725601"/>
            <a:ext cx="1022175" cy="24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0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289"/>
            <a:ext cx="10515600" cy="5149674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RetailerA</a:t>
            </a:r>
            <a:r>
              <a:rPr lang="en-US" sz="3200" dirty="0" smtClean="0"/>
              <a:t> provided the Facebook Friend with Company1’s website address and the phone number listed on the website.</a:t>
            </a:r>
          </a:p>
          <a:p>
            <a:endParaRPr lang="en-US" sz="3200" dirty="0"/>
          </a:p>
          <a:p>
            <a:r>
              <a:rPr lang="en-US" sz="3200" dirty="0" smtClean="0"/>
              <a:t>The rest of the team investigates the situation (reviewing food safety records, conducting product </a:t>
            </a:r>
            <a:r>
              <a:rPr lang="en-US" sz="3200" dirty="0" err="1" smtClean="0"/>
              <a:t>traceback</a:t>
            </a:r>
            <a:r>
              <a:rPr lang="en-US" sz="3200" dirty="0" smtClean="0"/>
              <a:t> and </a:t>
            </a:r>
            <a:r>
              <a:rPr lang="en-US" sz="3200" dirty="0" err="1" smtClean="0"/>
              <a:t>traceforward</a:t>
            </a:r>
            <a:r>
              <a:rPr lang="en-US" sz="3200" dirty="0" smtClean="0"/>
              <a:t>, health hazard analysis, etc.). </a:t>
            </a:r>
          </a:p>
          <a:p>
            <a:endParaRPr lang="en-US" sz="3200" b="1" dirty="0"/>
          </a:p>
          <a:p>
            <a:r>
              <a:rPr lang="en-US" sz="3200" b="1" dirty="0" smtClean="0"/>
              <a:t>Identify 3 different audiences with whom the company may have to communicate and draft 3 talking points for each.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2E66-D586-4276-802E-C4D7182AE6AC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JIFSAN 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7892-CFEA-4270-8EAA-9ED917E5FD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823"/>
            <a:ext cx="6150407" cy="355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65" y="304802"/>
            <a:ext cx="6542423" cy="326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05200"/>
            <a:ext cx="617502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42" y="3352800"/>
            <a:ext cx="645235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1509</TotalTime>
  <Words>1337</Words>
  <Application>Microsoft Office PowerPoint</Application>
  <PresentationFormat>Custom</PresentationFormat>
  <Paragraphs>165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JIFSAN Symposium  Communication Scenario</vt:lpstr>
      <vt:lpstr>The Company:</vt:lpstr>
      <vt:lpstr>The Company:</vt:lpstr>
      <vt:lpstr>The Company:</vt:lpstr>
      <vt:lpstr>The media environment in which you operate</vt:lpstr>
      <vt:lpstr>Your role:</vt:lpstr>
      <vt:lpstr>Day 1, morning</vt:lpstr>
      <vt:lpstr>PowerPoint Presentation</vt:lpstr>
      <vt:lpstr>PowerPoint Presentation</vt:lpstr>
      <vt:lpstr>Lunch</vt:lpstr>
      <vt:lpstr>PowerPoint Presentation</vt:lpstr>
      <vt:lpstr>Day 1, this morning</vt:lpstr>
      <vt:lpstr>PowerPoint Presentation</vt:lpstr>
      <vt:lpstr>Day 1 Symposium Wrap-up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Philpott</dc:creator>
  <cp:lastModifiedBy>Nora Petty</cp:lastModifiedBy>
  <cp:revision>254</cp:revision>
  <dcterms:created xsi:type="dcterms:W3CDTF">2015-09-16T15:27:08Z</dcterms:created>
  <dcterms:modified xsi:type="dcterms:W3CDTF">2016-04-21T20:22:55Z</dcterms:modified>
</cp:coreProperties>
</file>