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88" r:id="rId3"/>
    <p:sldId id="291" r:id="rId4"/>
    <p:sldId id="258" r:id="rId5"/>
    <p:sldId id="260" r:id="rId6"/>
    <p:sldId id="263" r:id="rId7"/>
    <p:sldId id="265" r:id="rId8"/>
    <p:sldId id="264" r:id="rId9"/>
    <p:sldId id="266" r:id="rId10"/>
    <p:sldId id="300" r:id="rId11"/>
    <p:sldId id="301" r:id="rId12"/>
    <p:sldId id="302" r:id="rId13"/>
    <p:sldId id="324" r:id="rId14"/>
    <p:sldId id="323" r:id="rId15"/>
    <p:sldId id="267" r:id="rId16"/>
    <p:sldId id="268" r:id="rId17"/>
    <p:sldId id="271" r:id="rId18"/>
    <p:sldId id="261" r:id="rId19"/>
    <p:sldId id="274" r:id="rId20"/>
    <p:sldId id="287" r:id="rId21"/>
    <p:sldId id="292" r:id="rId22"/>
    <p:sldId id="293" r:id="rId23"/>
    <p:sldId id="306" r:id="rId24"/>
    <p:sldId id="269" r:id="rId25"/>
    <p:sldId id="294" r:id="rId26"/>
    <p:sldId id="295" r:id="rId27"/>
    <p:sldId id="296" r:id="rId28"/>
    <p:sldId id="297" r:id="rId29"/>
    <p:sldId id="298" r:id="rId30"/>
    <p:sldId id="317" r:id="rId31"/>
    <p:sldId id="318" r:id="rId32"/>
    <p:sldId id="319" r:id="rId33"/>
    <p:sldId id="320" r:id="rId34"/>
    <p:sldId id="321" r:id="rId35"/>
    <p:sldId id="322" r:id="rId36"/>
    <p:sldId id="299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305" r:id="rId46"/>
    <p:sldId id="304" r:id="rId47"/>
    <p:sldId id="316" r:id="rId48"/>
    <p:sldId id="315" r:id="rId49"/>
    <p:sldId id="286" r:id="rId50"/>
    <p:sldId id="285" r:id="rId51"/>
    <p:sldId id="307" r:id="rId52"/>
    <p:sldId id="308" r:id="rId53"/>
    <p:sldId id="309" r:id="rId54"/>
    <p:sldId id="310" r:id="rId55"/>
    <p:sldId id="312" r:id="rId56"/>
    <p:sldId id="311" r:id="rId57"/>
    <p:sldId id="313" r:id="rId58"/>
    <p:sldId id="259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Hallman" initials="WH" lastIdx="1" clrIdx="0">
    <p:extLst>
      <p:ext uri="{19B8F6BF-5375-455C-9EA6-DF929625EA0E}">
        <p15:presenceInfo xmlns:p15="http://schemas.microsoft.com/office/powerpoint/2012/main" userId="9f213b23fbeaaa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388" y="1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Users in Millions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Facebook</c:v>
                </c:pt>
                <c:pt idx="1">
                  <c:v>WhatsApp</c:v>
                </c:pt>
                <c:pt idx="2">
                  <c:v>QQ</c:v>
                </c:pt>
                <c:pt idx="3">
                  <c:v>Facebook Messenger</c:v>
                </c:pt>
                <c:pt idx="4">
                  <c:v>Qzone</c:v>
                </c:pt>
                <c:pt idx="5">
                  <c:v>WeChat</c:v>
                </c:pt>
                <c:pt idx="6">
                  <c:v>Tumblr</c:v>
                </c:pt>
                <c:pt idx="7">
                  <c:v>Instagram</c:v>
                </c:pt>
                <c:pt idx="8">
                  <c:v>Twitter</c:v>
                </c:pt>
                <c:pt idx="9">
                  <c:v>Baidu Tieba</c:v>
                </c:pt>
                <c:pt idx="10">
                  <c:v>Sina Weibo</c:v>
                </c:pt>
                <c:pt idx="11">
                  <c:v>Skype</c:v>
                </c:pt>
                <c:pt idx="12">
                  <c:v>Vkontakte</c:v>
                </c:pt>
                <c:pt idx="13">
                  <c:v>Viber</c:v>
                </c:pt>
                <c:pt idx="14">
                  <c:v>LINE</c:v>
                </c:pt>
                <c:pt idx="15">
                  <c:v>Snapchat</c:v>
                </c:pt>
                <c:pt idx="16">
                  <c:v>yy</c:v>
                </c:pt>
                <c:pt idx="17">
                  <c:v>Pinterest</c:v>
                </c:pt>
                <c:pt idx="18">
                  <c:v>BBM</c:v>
                </c:pt>
                <c:pt idx="19">
                  <c:v>LinkedIn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1550</c:v>
                </c:pt>
                <c:pt idx="1">
                  <c:v>900</c:v>
                </c:pt>
                <c:pt idx="2">
                  <c:v>860</c:v>
                </c:pt>
                <c:pt idx="3">
                  <c:v>800</c:v>
                </c:pt>
                <c:pt idx="4">
                  <c:v>653</c:v>
                </c:pt>
                <c:pt idx="5">
                  <c:v>650</c:v>
                </c:pt>
                <c:pt idx="6">
                  <c:v>555</c:v>
                </c:pt>
                <c:pt idx="7">
                  <c:v>400</c:v>
                </c:pt>
                <c:pt idx="8">
                  <c:v>320</c:v>
                </c:pt>
                <c:pt idx="9">
                  <c:v>300</c:v>
                </c:pt>
                <c:pt idx="10">
                  <c:v>300</c:v>
                </c:pt>
                <c:pt idx="11">
                  <c:v>300</c:v>
                </c:pt>
                <c:pt idx="12">
                  <c:v>250</c:v>
                </c:pt>
                <c:pt idx="13">
                  <c:v>249</c:v>
                </c:pt>
                <c:pt idx="14">
                  <c:v>212</c:v>
                </c:pt>
                <c:pt idx="15">
                  <c:v>200</c:v>
                </c:pt>
                <c:pt idx="16">
                  <c:v>122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Facebook</c:v>
                </c:pt>
                <c:pt idx="1">
                  <c:v>WhatsApp</c:v>
                </c:pt>
                <c:pt idx="2">
                  <c:v>QQ</c:v>
                </c:pt>
                <c:pt idx="3">
                  <c:v>Facebook Messenger</c:v>
                </c:pt>
                <c:pt idx="4">
                  <c:v>Qzone</c:v>
                </c:pt>
                <c:pt idx="5">
                  <c:v>WeChat</c:v>
                </c:pt>
                <c:pt idx="6">
                  <c:v>Tumblr</c:v>
                </c:pt>
                <c:pt idx="7">
                  <c:v>Instagram</c:v>
                </c:pt>
                <c:pt idx="8">
                  <c:v>Twitter</c:v>
                </c:pt>
                <c:pt idx="9">
                  <c:v>Baidu Tieba</c:v>
                </c:pt>
                <c:pt idx="10">
                  <c:v>Sina Weibo</c:v>
                </c:pt>
                <c:pt idx="11">
                  <c:v>Skype</c:v>
                </c:pt>
                <c:pt idx="12">
                  <c:v>Vkontakte</c:v>
                </c:pt>
                <c:pt idx="13">
                  <c:v>Viber</c:v>
                </c:pt>
                <c:pt idx="14">
                  <c:v>LINE</c:v>
                </c:pt>
                <c:pt idx="15">
                  <c:v>Snapchat</c:v>
                </c:pt>
                <c:pt idx="16">
                  <c:v>yy</c:v>
                </c:pt>
                <c:pt idx="17">
                  <c:v>Pinterest</c:v>
                </c:pt>
                <c:pt idx="18">
                  <c:v>BBM</c:v>
                </c:pt>
                <c:pt idx="19">
                  <c:v>LinkedIn</c:v>
                </c:pt>
              </c:strCache>
            </c:strRef>
          </c:cat>
          <c:val>
            <c:numRef>
              <c:f>Sheet1!$C$2:$C$21</c:f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Facebook</c:v>
                </c:pt>
                <c:pt idx="1">
                  <c:v>WhatsApp</c:v>
                </c:pt>
                <c:pt idx="2">
                  <c:v>QQ</c:v>
                </c:pt>
                <c:pt idx="3">
                  <c:v>Facebook Messenger</c:v>
                </c:pt>
                <c:pt idx="4">
                  <c:v>Qzone</c:v>
                </c:pt>
                <c:pt idx="5">
                  <c:v>WeChat</c:v>
                </c:pt>
                <c:pt idx="6">
                  <c:v>Tumblr</c:v>
                </c:pt>
                <c:pt idx="7">
                  <c:v>Instagram</c:v>
                </c:pt>
                <c:pt idx="8">
                  <c:v>Twitter</c:v>
                </c:pt>
                <c:pt idx="9">
                  <c:v>Baidu Tieba</c:v>
                </c:pt>
                <c:pt idx="10">
                  <c:v>Sina Weibo</c:v>
                </c:pt>
                <c:pt idx="11">
                  <c:v>Skype</c:v>
                </c:pt>
                <c:pt idx="12">
                  <c:v>Vkontakte</c:v>
                </c:pt>
                <c:pt idx="13">
                  <c:v>Viber</c:v>
                </c:pt>
                <c:pt idx="14">
                  <c:v>LINE</c:v>
                </c:pt>
                <c:pt idx="15">
                  <c:v>Snapchat</c:v>
                </c:pt>
                <c:pt idx="16">
                  <c:v>yy</c:v>
                </c:pt>
                <c:pt idx="17">
                  <c:v>Pinterest</c:v>
                </c:pt>
                <c:pt idx="18">
                  <c:v>BBM</c:v>
                </c:pt>
                <c:pt idx="19">
                  <c:v>LinkedIn</c:v>
                </c:pt>
              </c:strCache>
            </c:strRef>
          </c:cat>
          <c:val>
            <c:numRef>
              <c:f>Sheet1!$D$2:$D$21</c:f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22512928"/>
        <c:axId val="822517280"/>
      </c:barChart>
      <c:catAx>
        <c:axId val="82251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2517280"/>
        <c:crosses val="autoZero"/>
        <c:auto val="1"/>
        <c:lblAlgn val="ctr"/>
        <c:lblOffset val="100"/>
        <c:noMultiLvlLbl val="0"/>
      </c:catAx>
      <c:valAx>
        <c:axId val="8225172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2251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DDAC1-57C1-456C-8321-0B0CDDC2145A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262B2-3E98-4A45-8E1C-5F30ECD4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06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http://www.edetoxify.com/</a:t>
            </a: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F537BA-17E8-41C6-AEA2-76DC03E9A430}" type="slidenum">
              <a:rPr lang="en-US" altLang="en-US" smtClean="0">
                <a:latin typeface="Times New Roman" panose="02020603050405020304" pitchFamily="18" charset="0"/>
              </a:rPr>
              <a:pPr/>
              <a:t>28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2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262B2-3E98-4A45-8E1C-5F30ECD4E8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71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33485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74DF4E-0BC1-4759-BA02-08436FC18554}" type="slidenum">
              <a:rPr lang="en-GB" altLang="en-US" smtClean="0">
                <a:latin typeface="Times New Roman" panose="02020603050405020304" pitchFamily="18" charset="0"/>
              </a:rPr>
              <a:pPr/>
              <a:t>31</a:t>
            </a:fld>
            <a:endParaRPr lang="en-GB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1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68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3369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5F7F6D-CDEC-4648-B4B2-56D0B76D7AB0}" type="slidenum">
              <a:rPr lang="en-GB" altLang="en-US" smtClean="0">
                <a:latin typeface="Times New Roman" panose="02020603050405020304" pitchFamily="18" charset="0"/>
              </a:rPr>
              <a:pPr/>
              <a:t>32</a:t>
            </a:fld>
            <a:endParaRPr lang="en-GB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89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100" dirty="0" smtClean="0">
                <a:latin typeface="+mn-lt"/>
              </a:rPr>
              <a:t>Important components of trust include: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100" dirty="0" smtClean="0">
                <a:latin typeface="+mn-lt"/>
              </a:rPr>
              <a:t>Credibility: Knowledge and expertise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100" dirty="0" smtClean="0">
                <a:latin typeface="+mn-lt"/>
              </a:rPr>
              <a:t>Honesty: Being open, truthful and transparent. No </a:t>
            </a:r>
            <a:r>
              <a:rPr lang="en-GB" sz="1100" dirty="0" smtClean="0">
                <a:latin typeface="+mn-lt"/>
              </a:rPr>
              <a:t>history of exaggeration, denial or distortion.</a:t>
            </a:r>
            <a:endParaRPr lang="en-US" sz="1100" dirty="0" smtClean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100" dirty="0" smtClean="0">
                <a:latin typeface="+mn-lt"/>
              </a:rPr>
              <a:t>Care: Shared values, no vested interests.</a:t>
            </a:r>
          </a:p>
          <a:p>
            <a:pPr>
              <a:defRPr/>
            </a:pPr>
            <a:endParaRPr lang="en-US" sz="1100" dirty="0" smtClean="0">
              <a:latin typeface="+mn-lt"/>
            </a:endParaRPr>
          </a:p>
          <a:p>
            <a:pPr>
              <a:defRPr/>
            </a:pPr>
            <a:r>
              <a:rPr lang="en-US" sz="1100" dirty="0" smtClean="0">
                <a:latin typeface="+mn-lt"/>
              </a:rPr>
              <a:t>Risk communicators should not expect people to trust or listen to them because they are a food safety expert or in a position of authority. To increase trustworthiness, they should also actively work to demonstrate honesty, a sense of shared values and concerns, and that decisions and recommendations are aimed at protecting public </a:t>
            </a:r>
            <a:r>
              <a:rPr lang="en-US" sz="1100" smtClean="0">
                <a:latin typeface="+mn-lt"/>
              </a:rPr>
              <a:t>health.</a:t>
            </a:r>
            <a:endParaRPr lang="en-US" sz="1100" dirty="0" smtClean="0">
              <a:latin typeface="+mn-lt"/>
            </a:endParaRPr>
          </a:p>
        </p:txBody>
      </p:sp>
      <p:sp>
        <p:nvSpPr>
          <p:cNvPr id="3389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C31B78-98B9-4EB7-8B9C-54A68417A0F4}" type="slidenum">
              <a:rPr lang="en-GB" altLang="en-US" smtClean="0">
                <a:latin typeface="Times New Roman" panose="02020603050405020304" pitchFamily="18" charset="0"/>
              </a:rPr>
              <a:pPr/>
              <a:t>33</a:t>
            </a:fld>
            <a:endParaRPr lang="en-GB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8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 descr="RU_SHIELD_SIG_ST_PMS186_100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1" y="300803"/>
            <a:ext cx="2772764" cy="82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2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78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2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54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397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5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4876800" y="98425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smtClean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58800"/>
            <a:ext cx="9144000" cy="635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RU_SHIELD_LOGOTYPE_CMYK_K.eps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69" y="76200"/>
            <a:ext cx="1589962" cy="43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Are Age-old Risk Communication Principles Standing the Test of Time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>
                <a:solidFill>
                  <a:srgbClr val="0070C0"/>
                </a:solidFill>
              </a:rPr>
              <a:t>and the Internet</a:t>
            </a:r>
            <a:r>
              <a:rPr lang="en-US" dirty="0"/>
              <a:t>)?</a:t>
            </a:r>
            <a:endParaRPr lang="en-US" dirty="0">
              <a:latin typeface="Arial" charset="0"/>
            </a:endParaRP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/>
              <a:t>William K. Hallman, Ph.D.</a:t>
            </a:r>
          </a:p>
          <a:p>
            <a:pPr>
              <a:spcBef>
                <a:spcPct val="0"/>
              </a:spcBef>
            </a:pPr>
            <a:r>
              <a:rPr lang="en-US" dirty="0"/>
              <a:t>Professor /Chair</a:t>
            </a:r>
          </a:p>
          <a:p>
            <a:pPr>
              <a:spcBef>
                <a:spcPct val="0"/>
              </a:spcBef>
            </a:pPr>
            <a:r>
              <a:rPr lang="en-US" dirty="0"/>
              <a:t>Department of Human Ecology</a:t>
            </a:r>
          </a:p>
          <a:p>
            <a:pPr>
              <a:spcBef>
                <a:spcPct val="0"/>
              </a:spcBef>
            </a:pPr>
            <a:r>
              <a:rPr lang="en-US" dirty="0"/>
              <a:t>School of Environmental and Biological Sciences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960"/>
            <a:ext cx="8229600" cy="4533900"/>
          </a:xfrm>
        </p:spPr>
        <p:txBody>
          <a:bodyPr/>
          <a:lstStyle/>
          <a:p>
            <a:r>
              <a:rPr lang="en-US" dirty="0" smtClean="0"/>
              <a:t>64% of Americans now have a Smartphone</a:t>
            </a:r>
          </a:p>
          <a:p>
            <a:pPr lvl="1"/>
            <a:r>
              <a:rPr lang="en-US" dirty="0" smtClean="0"/>
              <a:t>Ownership highest among</a:t>
            </a:r>
          </a:p>
          <a:p>
            <a:pPr lvl="2"/>
            <a:r>
              <a:rPr lang="en-US" dirty="0" smtClean="0"/>
              <a:t>Young adults</a:t>
            </a:r>
          </a:p>
          <a:p>
            <a:pPr lvl="2"/>
            <a:r>
              <a:rPr lang="en-US" dirty="0" smtClean="0"/>
              <a:t>Those with Higher Incomes and Education</a:t>
            </a:r>
          </a:p>
          <a:p>
            <a:pPr lvl="2"/>
            <a:r>
              <a:rPr lang="en-US" dirty="0" smtClean="0"/>
              <a:t>Those living in Urban/Suburban areas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Smartphone Use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69291" y="60338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Pew Research Center, April, 2015, “The Smartphone Difference”</a:t>
            </a:r>
          </a:p>
          <a:p>
            <a:r>
              <a:rPr lang="en-US" sz="900" dirty="0" smtClean="0"/>
              <a:t>Available at: http://www.pewinternet.org/2015/04/01/us-smartphone-use-in-2015/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3684" y="1405194"/>
            <a:ext cx="2518951" cy="4997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82" y="3391773"/>
            <a:ext cx="3108960" cy="207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545" y="1684626"/>
            <a:ext cx="8229600" cy="4533900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68</a:t>
            </a:r>
            <a:r>
              <a:rPr lang="en-US" dirty="0">
                <a:solidFill>
                  <a:schemeClr val="tx1"/>
                </a:solidFill>
              </a:rPr>
              <a:t>% of smartphone owners use their phone at least occasionally to follow along with </a:t>
            </a:r>
            <a:r>
              <a:rPr lang="en-US" dirty="0" smtClean="0">
                <a:solidFill>
                  <a:schemeClr val="tx1"/>
                </a:solidFill>
              </a:rPr>
              <a:t>breaking news </a:t>
            </a:r>
            <a:r>
              <a:rPr lang="en-US" dirty="0">
                <a:solidFill>
                  <a:schemeClr val="tx1"/>
                </a:solidFill>
              </a:rPr>
              <a:t>events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33</a:t>
            </a:r>
            <a:r>
              <a:rPr lang="en-US" sz="1800" dirty="0">
                <a:solidFill>
                  <a:schemeClr val="tx1"/>
                </a:solidFill>
              </a:rPr>
              <a:t>% </a:t>
            </a:r>
            <a:r>
              <a:rPr lang="en-US" sz="1800" dirty="0" smtClean="0">
                <a:solidFill>
                  <a:schemeClr val="tx1"/>
                </a:solidFill>
              </a:rPr>
              <a:t>say that </a:t>
            </a:r>
            <a:r>
              <a:rPr lang="en-US" sz="1800" dirty="0">
                <a:solidFill>
                  <a:schemeClr val="tx1"/>
                </a:solidFill>
              </a:rPr>
              <a:t>they do this “frequently</a:t>
            </a:r>
            <a:r>
              <a:rPr lang="en-US" sz="1800" dirty="0" smtClean="0">
                <a:solidFill>
                  <a:schemeClr val="tx1"/>
                </a:solidFill>
              </a:rPr>
              <a:t>.”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62% </a:t>
            </a:r>
            <a:r>
              <a:rPr lang="en-US" dirty="0" smtClean="0">
                <a:solidFill>
                  <a:schemeClr val="tx1"/>
                </a:solidFill>
              </a:rPr>
              <a:t>have </a:t>
            </a:r>
            <a:r>
              <a:rPr lang="en-US" dirty="0">
                <a:solidFill>
                  <a:schemeClr val="tx1"/>
                </a:solidFill>
              </a:rPr>
              <a:t>used their phone in the past year to look up information about a health condition.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40</a:t>
            </a:r>
            <a:r>
              <a:rPr lang="en-US" dirty="0">
                <a:solidFill>
                  <a:schemeClr val="tx1"/>
                </a:solidFill>
              </a:rPr>
              <a:t>% to look up government services </a:t>
            </a:r>
            <a:r>
              <a:rPr lang="en-US" dirty="0">
                <a:solidFill>
                  <a:schemeClr val="tx1"/>
                </a:solidFill>
              </a:rPr>
              <a:t>or information.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30</a:t>
            </a:r>
            <a:r>
              <a:rPr lang="en-US" dirty="0">
                <a:solidFill>
                  <a:schemeClr val="tx1"/>
                </a:solidFill>
              </a:rPr>
              <a:t>% to take a class or get </a:t>
            </a:r>
            <a:r>
              <a:rPr lang="en-US" dirty="0">
                <a:solidFill>
                  <a:schemeClr val="tx1"/>
                </a:solidFill>
              </a:rPr>
              <a:t>educational content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Smartphone Access of Internet Info/Services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382" y="4629727"/>
            <a:ext cx="1902691" cy="182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69291" y="60338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Pew Research Center, April, 2015, “The Smartphone Difference”</a:t>
            </a:r>
          </a:p>
          <a:p>
            <a:r>
              <a:rPr lang="en-US" sz="900" dirty="0" smtClean="0"/>
              <a:t>Available at: http://www.pewinternet.org/2015/04/01/us-smartphone-use-in-2015/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419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/>
              <a:t>19</a:t>
            </a:r>
            <a:r>
              <a:rPr lang="en-US" dirty="0"/>
              <a:t>% of </a:t>
            </a:r>
            <a:r>
              <a:rPr lang="en-US" dirty="0" smtClean="0"/>
              <a:t>Americans rely on their Smartphones to </a:t>
            </a:r>
            <a:r>
              <a:rPr lang="en-US" dirty="0"/>
              <a:t>some degree </a:t>
            </a:r>
            <a:r>
              <a:rPr lang="en-US" dirty="0" smtClean="0"/>
              <a:t>to access online information/services</a:t>
            </a:r>
          </a:p>
          <a:p>
            <a:pPr lvl="1"/>
            <a:r>
              <a:rPr lang="en-US" dirty="0" smtClean="0"/>
              <a:t>7% are “Smartphone Dependent”</a:t>
            </a:r>
          </a:p>
          <a:p>
            <a:pPr lvl="2"/>
            <a:r>
              <a:rPr lang="en-US" dirty="0" smtClean="0"/>
              <a:t>Own a Smartphone</a:t>
            </a:r>
          </a:p>
          <a:p>
            <a:pPr lvl="2"/>
            <a:r>
              <a:rPr lang="en-US" dirty="0" smtClean="0"/>
              <a:t>No broadband </a:t>
            </a:r>
            <a:r>
              <a:rPr lang="en-US" dirty="0"/>
              <a:t>access at </a:t>
            </a:r>
            <a:r>
              <a:rPr lang="en-US" dirty="0" smtClean="0"/>
              <a:t>home </a:t>
            </a:r>
          </a:p>
          <a:p>
            <a:pPr lvl="2"/>
            <a:r>
              <a:rPr lang="en-US" dirty="0" smtClean="0"/>
              <a:t>Relatively </a:t>
            </a:r>
            <a:r>
              <a:rPr lang="en-US" dirty="0"/>
              <a:t>few options for getting online other than their cell </a:t>
            </a:r>
            <a:r>
              <a:rPr lang="en-US" dirty="0" smtClean="0"/>
              <a:t>phone</a:t>
            </a:r>
          </a:p>
          <a:p>
            <a:pPr lvl="1"/>
            <a:r>
              <a:rPr lang="en-US" dirty="0" smtClean="0"/>
              <a:t>Most likely to be in this category:</a:t>
            </a:r>
          </a:p>
          <a:p>
            <a:pPr lvl="2"/>
            <a:r>
              <a:rPr lang="en-US" dirty="0" smtClean="0"/>
              <a:t>18-29 years of age</a:t>
            </a:r>
          </a:p>
          <a:p>
            <a:pPr lvl="2"/>
            <a:r>
              <a:rPr lang="en-US" dirty="0" smtClean="0"/>
              <a:t>&lt;$30,000 income</a:t>
            </a:r>
          </a:p>
          <a:p>
            <a:pPr lvl="2"/>
            <a:r>
              <a:rPr lang="en-US" dirty="0" smtClean="0"/>
              <a:t>Non-Whites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Smartphone Dependent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59795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Pew Research Center, April, 2015, “The Smartphone Difference”</a:t>
            </a:r>
          </a:p>
          <a:p>
            <a:r>
              <a:rPr lang="en-US" sz="900" dirty="0" smtClean="0"/>
              <a:t>Available at: http://www.pewinternet.org/2015/04/01/us-smartphone-use-in-2015/</a:t>
            </a:r>
            <a:endParaRPr lang="en-US" sz="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593" y="4202427"/>
            <a:ext cx="3065207" cy="20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0550" y="2668773"/>
            <a:ext cx="4433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Internet Access is Growing</a:t>
            </a:r>
          </a:p>
          <a:p>
            <a:pPr algn="ctr"/>
            <a:r>
              <a:rPr lang="en-US" dirty="0" smtClean="0"/>
              <a:t>But</a:t>
            </a:r>
          </a:p>
          <a:p>
            <a:pPr algn="ctr"/>
            <a:r>
              <a:rPr lang="en-US" dirty="0" smtClean="0"/>
              <a:t>Traditional Media Remains Extremely Important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50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possible to have a meaningful presence everywhere</a:t>
            </a:r>
          </a:p>
          <a:p>
            <a:pPr lvl="1"/>
            <a:r>
              <a:rPr lang="en-US" dirty="0" smtClean="0"/>
              <a:t>Once you create an online presence, its difficult to back away</a:t>
            </a:r>
          </a:p>
          <a:p>
            <a:pPr lvl="1"/>
            <a:endParaRPr lang="en-US" dirty="0"/>
          </a:p>
          <a:p>
            <a:r>
              <a:rPr lang="en-US" dirty="0" smtClean="0"/>
              <a:t>Meaningful social media monitoring may need to be focused</a:t>
            </a:r>
          </a:p>
          <a:p>
            <a:endParaRPr lang="en-US" dirty="0" smtClean="0"/>
          </a:p>
          <a:p>
            <a:r>
              <a:rPr lang="en-US" dirty="0" smtClean="0"/>
              <a:t>Bottom line – Choosing the right platforms is important</a:t>
            </a:r>
          </a:p>
          <a:p>
            <a:pPr lvl="1"/>
            <a:r>
              <a:rPr lang="en-US" dirty="0" smtClean="0"/>
              <a:t>These are constantly evolving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Focus on appropriate audience segmentation</a:t>
            </a:r>
          </a:p>
          <a:p>
            <a:pPr lvl="1"/>
            <a:r>
              <a:rPr lang="en-US" dirty="0" smtClean="0"/>
              <a:t>Understand which audiences use which platforms, when, for what purposes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609600"/>
            <a:ext cx="8367823" cy="808038"/>
          </a:xfrm>
        </p:spPr>
        <p:txBody>
          <a:bodyPr/>
          <a:lstStyle/>
          <a:p>
            <a:r>
              <a:rPr lang="en-US" dirty="0" smtClean="0"/>
              <a:t>Create a Presence on / Monitoring Social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7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28" y="-107722"/>
            <a:ext cx="699647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http://www.lesevangelistes.com/wp-content/uploads/2012/10/conversation-prism.jpg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00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0069" y="962721"/>
            <a:ext cx="8940804" cy="5737312"/>
            <a:chOff x="120069" y="962721"/>
            <a:chExt cx="8940804" cy="57373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069" y="962721"/>
              <a:ext cx="5877958" cy="519583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42506" y="6484589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800" dirty="0"/>
                <a:t>http://thedigitaldope.in/wp-content/uploads/2015/02/SMD.jpg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8027" y="1020762"/>
              <a:ext cx="3062846" cy="29508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800" y="6075549"/>
              <a:ext cx="674254" cy="624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78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863537"/>
              </p:ext>
            </p:extLst>
          </p:nvPr>
        </p:nvGraphicFramePr>
        <p:xfrm>
          <a:off x="741680" y="754379"/>
          <a:ext cx="7559040" cy="584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Acrobat Document" r:id="rId3" imgW="5029101" imgH="3886200" progId="Acrobat.Document.11">
                  <p:embed/>
                </p:oleObj>
              </mc:Choice>
              <mc:Fallback>
                <p:oleObj name="Acrobat Document" r:id="rId3" imgW="5029101" imgH="3886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1680" y="754379"/>
                        <a:ext cx="7559040" cy="5841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49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Users of Social Media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222612"/>
              </p:ext>
            </p:extLst>
          </p:nvPr>
        </p:nvGraphicFramePr>
        <p:xfrm>
          <a:off x="457200" y="1524000"/>
          <a:ext cx="8229600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879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Yes, basic risk communication principles are standing the test of time.</a:t>
            </a:r>
          </a:p>
          <a:p>
            <a:pPr lvl="1"/>
            <a:r>
              <a:rPr lang="en-US" dirty="0" smtClean="0"/>
              <a:t>Human nature has not changed</a:t>
            </a:r>
          </a:p>
          <a:p>
            <a:pPr lvl="1"/>
            <a:r>
              <a:rPr lang="en-US" dirty="0" smtClean="0"/>
              <a:t>What people want to know when faced with risks and uncertainty has not changed</a:t>
            </a:r>
          </a:p>
          <a:p>
            <a:pPr lvl="1"/>
            <a:endParaRPr lang="en-US" dirty="0"/>
          </a:p>
          <a:p>
            <a:r>
              <a:rPr lang="en-US" dirty="0" smtClean="0"/>
              <a:t>However, the </a:t>
            </a:r>
            <a:r>
              <a:rPr lang="en-US" b="1" i="1" u="sng" dirty="0" smtClean="0"/>
              <a:t>implementation</a:t>
            </a:r>
            <a:r>
              <a:rPr lang="en-US" dirty="0" smtClean="0"/>
              <a:t> of basic risk communication principles has evolved in the era of the Internet and Social Media.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04" y="1690576"/>
            <a:ext cx="2432198" cy="243219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53" y="1690576"/>
            <a:ext cx="2434855" cy="2434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444" y="4395712"/>
            <a:ext cx="2283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Weibo</a:t>
            </a:r>
          </a:p>
          <a:p>
            <a:r>
              <a:rPr lang="en-US" sz="1800" dirty="0" smtClean="0"/>
              <a:t>225 million </a:t>
            </a:r>
            <a:r>
              <a:rPr lang="en-US" sz="1800" dirty="0"/>
              <a:t>users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4743" y="4398369"/>
            <a:ext cx="2115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Qzone</a:t>
            </a:r>
            <a:endParaRPr lang="en-US" dirty="0" smtClean="0"/>
          </a:p>
          <a:p>
            <a:r>
              <a:rPr lang="en-US" sz="1800" dirty="0" smtClean="0"/>
              <a:t>663 million users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144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609600"/>
            <a:ext cx="8290560" cy="631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248" y="1524000"/>
            <a:ext cx="5659134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the FDA announces a product recall</a:t>
            </a:r>
          </a:p>
          <a:p>
            <a:pPr lvl="1"/>
            <a:r>
              <a:rPr lang="en-US" dirty="0" smtClean="0"/>
              <a:t>People in other countries often contact their own food authorities to determine if the product is sold there.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Audiences are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831"/>
            <a:ext cx="9144000" cy="430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61" y="4889459"/>
            <a:ext cx="9144000" cy="20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itle 1"/>
          <p:cNvSpPr>
            <a:spLocks noGrp="1"/>
          </p:cNvSpPr>
          <p:nvPr>
            <p:ph type="title"/>
          </p:nvPr>
        </p:nvSpPr>
        <p:spPr>
          <a:xfrm>
            <a:off x="144462" y="370331"/>
            <a:ext cx="92202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 </a:t>
            </a:r>
            <a:r>
              <a:rPr lang="en-US" altLang="en-US" dirty="0"/>
              <a:t>The Internet is an Abundant Resource </a:t>
            </a:r>
          </a:p>
        </p:txBody>
      </p:sp>
      <p:pic>
        <p:nvPicPr>
          <p:cNvPr id="26317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2" y="1765005"/>
            <a:ext cx="9152624" cy="238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97763" y="3611563"/>
            <a:ext cx="1463675" cy="1096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1600200"/>
            <a:ext cx="8262938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Messages are Often Consistent</a:t>
            </a:r>
          </a:p>
        </p:txBody>
      </p:sp>
    </p:spTree>
    <p:extLst>
      <p:ext uri="{BB962C8B-B14F-4D97-AF65-F5344CB8AC3E}">
        <p14:creationId xmlns:p14="http://schemas.microsoft.com/office/powerpoint/2010/main" val="119558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1905000"/>
            <a:ext cx="8716962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Title 2"/>
          <p:cNvSpPr>
            <a:spLocks noGrp="1"/>
          </p:cNvSpPr>
          <p:nvPr>
            <p:ph type="title"/>
          </p:nvPr>
        </p:nvSpPr>
        <p:spPr>
          <a:xfrm>
            <a:off x="381000" y="762000"/>
            <a:ext cx="7543800" cy="6016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/>
              <a:t>The Source of the Advice is often Hidden</a:t>
            </a:r>
          </a:p>
        </p:txBody>
      </p:sp>
    </p:spTree>
    <p:extLst>
      <p:ext uri="{BB962C8B-B14F-4D97-AF65-F5344CB8AC3E}">
        <p14:creationId xmlns:p14="http://schemas.microsoft.com/office/powerpoint/2010/main" val="16450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838200"/>
            <a:ext cx="7648575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9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868363"/>
            <a:ext cx="6081713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868363"/>
            <a:ext cx="1755775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5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66752" y="822269"/>
            <a:ext cx="8229600" cy="4533900"/>
          </a:xfrm>
        </p:spPr>
        <p:txBody>
          <a:bodyPr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Predict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/>
              <a:t>Preparedness and Planning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Prevent</a:t>
            </a:r>
            <a:endParaRPr lang="en-US" altLang="en-US" sz="19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Perception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Purpose</a:t>
            </a:r>
            <a:endParaRPr lang="en-US" altLang="en-US" sz="19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Psychology</a:t>
            </a:r>
            <a:endParaRPr lang="en-US" altLang="en-US" sz="19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Process that is Transparent, Open, and Responsive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Participation of Stakeholders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Provide Useful, Accurate, </a:t>
            </a:r>
            <a:r>
              <a:rPr lang="en-US" altLang="en-US" sz="1900" dirty="0"/>
              <a:t>Timely,</a:t>
            </a:r>
            <a:r>
              <a:rPr lang="en-US" altLang="en-US" sz="1900" dirty="0" smtClean="0"/>
              <a:t> Targeted Information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Preempt Bad Information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Put Risks in Perspective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Promote Appropriate Actions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Personal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Pre-test Messages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Plurality of Languages and Cultures</a:t>
            </a:r>
            <a:endParaRPr lang="en-US" altLang="en-US" sz="19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Public Monitoring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Pivot 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1900" dirty="0" smtClean="0"/>
              <a:t>Post-mortem</a:t>
            </a:r>
            <a:endParaRPr lang="en-US" sz="19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651" y="492678"/>
            <a:ext cx="8229600" cy="808038"/>
          </a:xfrm>
        </p:spPr>
        <p:txBody>
          <a:bodyPr/>
          <a:lstStyle/>
          <a:p>
            <a:r>
              <a:rPr lang="en-US" dirty="0" smtClean="0"/>
              <a:t>Principles: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5962"/>
            <a:ext cx="8229600" cy="808038"/>
          </a:xfrm>
        </p:spPr>
        <p:txBody>
          <a:bodyPr/>
          <a:lstStyle/>
          <a:p>
            <a:r>
              <a:rPr lang="en-US" dirty="0" smtClean="0"/>
              <a:t>Too Much Information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Public Depends on Curators and Interpreters of Food Safety Information</a:t>
            </a:r>
            <a:endParaRPr lang="en-US" dirty="0" smtClean="0"/>
          </a:p>
          <a:p>
            <a:pPr lvl="1"/>
            <a:r>
              <a:rPr lang="en-US" dirty="0" smtClean="0"/>
              <a:t>Health Professionals</a:t>
            </a:r>
          </a:p>
          <a:p>
            <a:pPr lvl="1"/>
            <a:r>
              <a:rPr lang="en-US" dirty="0" smtClean="0"/>
              <a:t>Science </a:t>
            </a:r>
            <a:r>
              <a:rPr lang="en-US" dirty="0" smtClean="0"/>
              <a:t>Communicators</a:t>
            </a:r>
          </a:p>
          <a:p>
            <a:pPr lvl="1"/>
            <a:r>
              <a:rPr lang="en-US" dirty="0" smtClean="0"/>
              <a:t>Government Agencies</a:t>
            </a:r>
          </a:p>
          <a:p>
            <a:pPr lvl="1"/>
            <a:r>
              <a:rPr lang="en-US" dirty="0" smtClean="0"/>
              <a:t>Consumer Organizations</a:t>
            </a:r>
            <a:endParaRPr lang="en-US" dirty="0" smtClean="0"/>
          </a:p>
          <a:p>
            <a:pPr lvl="1"/>
            <a:r>
              <a:rPr lang="en-US" dirty="0" smtClean="0"/>
              <a:t>Authors / Journalists</a:t>
            </a:r>
          </a:p>
          <a:p>
            <a:pPr lvl="1"/>
            <a:r>
              <a:rPr lang="en-US" dirty="0" smtClean="0"/>
              <a:t>Museums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Advertising</a:t>
            </a:r>
          </a:p>
          <a:p>
            <a:pPr lvl="1"/>
            <a:r>
              <a:rPr lang="en-US" dirty="0" smtClean="0"/>
              <a:t>Interactions </a:t>
            </a:r>
            <a:r>
              <a:rPr lang="en-US" dirty="0" smtClean="0"/>
              <a:t>with Other People</a:t>
            </a:r>
          </a:p>
          <a:p>
            <a:pPr lvl="1"/>
            <a:r>
              <a:rPr lang="en-US" dirty="0" smtClean="0"/>
              <a:t>Websites </a:t>
            </a:r>
            <a:r>
              <a:rPr lang="en-US" dirty="0"/>
              <a:t>and Blogs</a:t>
            </a:r>
          </a:p>
          <a:p>
            <a:pPr lvl="1"/>
            <a:r>
              <a:rPr lang="en-US" dirty="0"/>
              <a:t>Social Media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Importance </a:t>
            </a:r>
            <a:r>
              <a:rPr lang="en-US" altLang="en-US" dirty="0" smtClean="0"/>
              <a:t>of </a:t>
            </a:r>
            <a:r>
              <a:rPr lang="en-US" altLang="en-US" dirty="0" smtClean="0"/>
              <a:t>Trust in an Era of Social Media</a:t>
            </a:r>
            <a:endParaRPr lang="en-US" alt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320" lvl="1">
              <a:buFont typeface="Gill Sans" charset="0"/>
              <a:buChar char="•"/>
              <a:defRPr/>
            </a:pPr>
            <a:r>
              <a:rPr lang="en-GB" sz="3023" dirty="0"/>
              <a:t>Trust is essential for risk communication</a:t>
            </a:r>
          </a:p>
          <a:p>
            <a:pPr lvl="1">
              <a:defRPr/>
            </a:pPr>
            <a:r>
              <a:rPr lang="en-US" dirty="0" smtClean="0"/>
              <a:t>Many food safety risks are invisible</a:t>
            </a:r>
          </a:p>
          <a:p>
            <a:pPr lvl="2">
              <a:defRPr/>
            </a:pPr>
            <a:r>
              <a:rPr lang="en-US" sz="2250" dirty="0"/>
              <a:t>Bacteria</a:t>
            </a:r>
          </a:p>
          <a:p>
            <a:pPr lvl="2">
              <a:defRPr/>
            </a:pPr>
            <a:r>
              <a:rPr lang="en-US" sz="2250" dirty="0"/>
              <a:t>Viruses</a:t>
            </a:r>
          </a:p>
          <a:p>
            <a:pPr lvl="2">
              <a:defRPr/>
            </a:pPr>
            <a:r>
              <a:rPr lang="en-US" sz="2250" dirty="0"/>
              <a:t>Chemical contaminants</a:t>
            </a:r>
          </a:p>
          <a:p>
            <a:pPr lvl="1">
              <a:defRPr/>
            </a:pPr>
            <a:r>
              <a:rPr lang="en-US" dirty="0" smtClean="0"/>
              <a:t>Information is often incomplete or uncertain</a:t>
            </a:r>
            <a:endParaRPr lang="en-GB" dirty="0" smtClean="0"/>
          </a:p>
          <a:p>
            <a:pPr lvl="1">
              <a:defRPr/>
            </a:pPr>
            <a:r>
              <a:rPr lang="en-GB" dirty="0" smtClean="0"/>
              <a:t>Much of the public cannot understand available information themselves</a:t>
            </a:r>
          </a:p>
          <a:p>
            <a:pPr marL="624320" lvl="1">
              <a:buFont typeface="Gill Sans" charset="0"/>
              <a:buChar char="•"/>
              <a:defRPr/>
            </a:pPr>
            <a:endParaRPr lang="en-GB" dirty="0" smtClean="0">
              <a:solidFill>
                <a:srgbClr val="FF0000"/>
              </a:solidFill>
            </a:endParaRPr>
          </a:p>
          <a:p>
            <a:pPr marL="624320" lvl="1">
              <a:buFont typeface="Gill Sans" charset="0"/>
              <a:buChar char="•"/>
              <a:defRPr/>
            </a:pPr>
            <a:endParaRPr lang="en-GB" dirty="0" smtClean="0">
              <a:solidFill>
                <a:srgbClr val="FF0000"/>
              </a:solidFill>
            </a:endParaRPr>
          </a:p>
        </p:txBody>
      </p:sp>
      <p:pic>
        <p:nvPicPr>
          <p:cNvPr id="33382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362200"/>
            <a:ext cx="170021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2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Importance of Trust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320" lvl="1">
              <a:buFont typeface="Gill Sans" charset="0"/>
              <a:buChar char="•"/>
              <a:defRPr/>
            </a:pPr>
            <a:r>
              <a:rPr lang="en-GB" sz="2400" dirty="0"/>
              <a:t>People who distrust food safety risk messages are unlikely to believe or act upon the information.</a:t>
            </a:r>
          </a:p>
          <a:p>
            <a:pPr marL="1024370" lvl="2">
              <a:defRPr/>
            </a:pPr>
            <a:r>
              <a:rPr lang="en-GB" sz="2000" dirty="0"/>
              <a:t>This can have severe health, environmental, </a:t>
            </a:r>
            <a:r>
              <a:rPr lang="en-GB" sz="2000" dirty="0" smtClean="0"/>
              <a:t>trade</a:t>
            </a:r>
            <a:r>
              <a:rPr lang="en-GB" sz="2000" dirty="0"/>
              <a:t>, and economic implications</a:t>
            </a:r>
            <a:r>
              <a:rPr lang="en-GB" sz="2401" dirty="0"/>
              <a:t>. </a:t>
            </a:r>
          </a:p>
          <a:p>
            <a:pPr marL="1024370" lvl="2">
              <a:buFont typeface="Gill Sans" charset="0"/>
              <a:buChar char="•"/>
              <a:defRPr/>
            </a:pPr>
            <a:endParaRPr lang="en-GB" dirty="0" smtClean="0">
              <a:solidFill>
                <a:srgbClr val="FF0000"/>
              </a:solidFill>
            </a:endParaRPr>
          </a:p>
          <a:p>
            <a:pPr marL="624320" lvl="1">
              <a:buFont typeface="Gill Sans" charset="0"/>
              <a:buChar char="•"/>
              <a:defRPr/>
            </a:pPr>
            <a:endParaRPr lang="en-GB" dirty="0" smtClean="0">
              <a:solidFill>
                <a:srgbClr val="FF0000"/>
              </a:solidFill>
            </a:endParaRPr>
          </a:p>
        </p:txBody>
      </p:sp>
      <p:pic>
        <p:nvPicPr>
          <p:cNvPr id="33587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683" y="4848447"/>
            <a:ext cx="2094870" cy="147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8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Trust Components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636749"/>
            <a:ext cx="8229600" cy="4525963"/>
          </a:xfrm>
        </p:spPr>
        <p:txBody>
          <a:bodyPr/>
          <a:lstStyle/>
          <a:p>
            <a:pPr marL="624320" lvl="1">
              <a:buFont typeface="Gill Sans" charset="0"/>
              <a:buChar char="•"/>
              <a:defRPr/>
            </a:pPr>
            <a:r>
              <a:rPr lang="en-US" sz="2200" b="1" dirty="0"/>
              <a:t>Credibility</a:t>
            </a:r>
            <a:r>
              <a:rPr lang="en-US" sz="2200" dirty="0"/>
              <a:t> - </a:t>
            </a:r>
            <a:r>
              <a:rPr lang="en-GB" sz="2200" dirty="0"/>
              <a:t>The extent to which a source or institution is perceived to have the </a:t>
            </a:r>
            <a:r>
              <a:rPr lang="en-GB" sz="2200" u="sng" dirty="0"/>
              <a:t>knowledge and expertise</a:t>
            </a:r>
            <a:r>
              <a:rPr lang="en-GB" sz="2200" dirty="0"/>
              <a:t> to assess, manage and communicate about a risk.</a:t>
            </a:r>
          </a:p>
          <a:p>
            <a:pPr marL="624320" lvl="1">
              <a:buFont typeface="Gill Sans" charset="0"/>
              <a:buChar char="•"/>
              <a:defRPr/>
            </a:pPr>
            <a:r>
              <a:rPr lang="en-US" sz="2200" b="1" dirty="0"/>
              <a:t>Honesty</a:t>
            </a:r>
            <a:r>
              <a:rPr lang="en-US" sz="2200" dirty="0"/>
              <a:t> - </a:t>
            </a:r>
            <a:r>
              <a:rPr lang="en-GB" sz="2200" dirty="0"/>
              <a:t>The extent to which a source or institution conveys information about a risk in an </a:t>
            </a:r>
            <a:r>
              <a:rPr lang="en-GB" sz="2200" u="sng" dirty="0"/>
              <a:t>open, truthful and transparent </a:t>
            </a:r>
            <a:r>
              <a:rPr lang="en-GB" sz="2200" dirty="0"/>
              <a:t>way.</a:t>
            </a:r>
            <a:endParaRPr lang="en-US" sz="2200" dirty="0"/>
          </a:p>
          <a:p>
            <a:pPr marL="624320" lvl="1">
              <a:buFont typeface="Gill Sans" charset="0"/>
              <a:buChar char="•"/>
              <a:defRPr/>
            </a:pPr>
            <a:r>
              <a:rPr lang="en-US" sz="2200" b="1" dirty="0"/>
              <a:t>Care</a:t>
            </a:r>
            <a:r>
              <a:rPr lang="en-US" sz="2200" dirty="0"/>
              <a:t> - Care for the interests of the other party and that the source or institution </a:t>
            </a:r>
            <a:r>
              <a:rPr lang="en-US" sz="2200" u="sng" dirty="0"/>
              <a:t>shares</a:t>
            </a:r>
            <a:r>
              <a:rPr lang="en-US" sz="2200" dirty="0"/>
              <a:t> the same </a:t>
            </a:r>
            <a:r>
              <a:rPr lang="en-US" sz="2200" u="sng" dirty="0"/>
              <a:t>values and concerns</a:t>
            </a:r>
            <a:r>
              <a:rPr lang="en-US" sz="2200" dirty="0"/>
              <a:t>.</a:t>
            </a:r>
            <a:endParaRPr lang="en-GB" sz="2200" dirty="0"/>
          </a:p>
          <a:p>
            <a:pPr marL="624320" lvl="1">
              <a:buFont typeface="Gill Sans" charset="0"/>
              <a:buChar char="•"/>
              <a:defRPr/>
            </a:pPr>
            <a:endParaRPr lang="en-GB" dirty="0" smtClean="0">
              <a:solidFill>
                <a:srgbClr val="FF0000"/>
              </a:solidFill>
            </a:endParaRPr>
          </a:p>
          <a:p>
            <a:pPr marL="624320" lvl="1">
              <a:buFont typeface="Gill Sans" charset="0"/>
              <a:buChar char="•"/>
              <a:defRPr/>
            </a:pPr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153"/>
            <a:ext cx="9144000" cy="47947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612" y="6090224"/>
            <a:ext cx="1343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http://foodbabe.com/</a:t>
            </a:r>
          </a:p>
        </p:txBody>
      </p:sp>
    </p:spTree>
    <p:extLst>
      <p:ext uri="{BB962C8B-B14F-4D97-AF65-F5344CB8AC3E}">
        <p14:creationId xmlns:p14="http://schemas.microsoft.com/office/powerpoint/2010/main" val="19111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097"/>
            <a:ext cx="9144000" cy="48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8922" y="2424222"/>
            <a:ext cx="4901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“Helpful Tips From Healthy Helen</a:t>
            </a:r>
            <a:r>
              <a:rPr lang="en-US" dirty="0"/>
              <a:t>”</a:t>
            </a:r>
          </a:p>
          <a:p>
            <a:pPr algn="ctr"/>
            <a:r>
              <a:rPr lang="en-US" dirty="0" smtClean="0"/>
              <a:t>(Retired Health Professional)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83172" y="584791"/>
            <a:ext cx="5209844" cy="6273209"/>
            <a:chOff x="1674131" y="222730"/>
            <a:chExt cx="5321982" cy="64912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1436"/>
            <a:stretch/>
          </p:blipFill>
          <p:spPr>
            <a:xfrm>
              <a:off x="1674131" y="222730"/>
              <a:ext cx="5321982" cy="649128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86000" y="342900"/>
              <a:ext cx="1323975" cy="1809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81175" y="342900"/>
              <a:ext cx="438150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64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013" y="1"/>
            <a:ext cx="9096375" cy="78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44099" y="397084"/>
            <a:ext cx="5180726" cy="6308296"/>
            <a:chOff x="2944099" y="397084"/>
            <a:chExt cx="5180726" cy="63082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4099" y="397084"/>
              <a:ext cx="5180726" cy="630829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485276" y="571279"/>
              <a:ext cx="1323975" cy="1809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028950" y="604616"/>
              <a:ext cx="438150" cy="3333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028950" y="5924328"/>
              <a:ext cx="1323975" cy="133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986525" y="6248180"/>
              <a:ext cx="385326" cy="371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81350" y="6248179"/>
              <a:ext cx="1323975" cy="133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092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pPr eaLnBrk="1" hangingPunct="1"/>
            <a:r>
              <a:rPr lang="en-US" dirty="0" smtClean="0"/>
              <a:t>Overall Goal of Risk Communication: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2838138"/>
          </a:xfrm>
        </p:spPr>
        <p:txBody>
          <a:bodyPr/>
          <a:lstStyle/>
          <a:p>
            <a:pPr eaLnBrk="1" hangingPunct="1"/>
            <a:r>
              <a:rPr lang="en-US" dirty="0" smtClean="0"/>
              <a:t>Help people respond appropriately to risks.</a:t>
            </a:r>
          </a:p>
          <a:p>
            <a:pPr lvl="1" eaLnBrk="1" hangingPunct="1"/>
            <a:r>
              <a:rPr lang="en-US" dirty="0" smtClean="0"/>
              <a:t>What people?</a:t>
            </a:r>
          </a:p>
          <a:p>
            <a:pPr lvl="2" eaLnBrk="1" hangingPunct="1"/>
            <a:r>
              <a:rPr lang="en-US" dirty="0" smtClean="0"/>
              <a:t>With whom should we be communicating?</a:t>
            </a:r>
          </a:p>
          <a:p>
            <a:pPr lvl="1" eaLnBrk="1" hangingPunct="1"/>
            <a:r>
              <a:rPr lang="en-US" dirty="0" smtClean="0"/>
              <a:t>What risk?</a:t>
            </a:r>
          </a:p>
          <a:p>
            <a:pPr lvl="2" eaLnBrk="1" hangingPunct="1"/>
            <a:r>
              <a:rPr lang="en-US" dirty="0" smtClean="0"/>
              <a:t>Which risks are worth considering</a:t>
            </a:r>
            <a:r>
              <a:rPr lang="en-US" dirty="0" smtClean="0"/>
              <a:t>?</a:t>
            </a:r>
          </a:p>
          <a:p>
            <a:pPr lvl="2" eaLnBrk="1" hangingPunct="1"/>
            <a:r>
              <a:rPr lang="en-US" dirty="0" smtClean="0"/>
              <a:t>Who determines this?</a:t>
            </a:r>
            <a:endParaRPr lang="en-US" dirty="0" smtClean="0"/>
          </a:p>
          <a:p>
            <a:pPr lvl="1" eaLnBrk="1" hangingPunct="1"/>
            <a:r>
              <a:rPr lang="en-US" dirty="0" smtClean="0"/>
              <a:t>What is the appropriate response?</a:t>
            </a:r>
          </a:p>
          <a:p>
            <a:pPr lvl="2" eaLnBrk="1" hangingPunct="1"/>
            <a:r>
              <a:rPr lang="en-US" dirty="0" smtClean="0"/>
              <a:t>Who decides?</a:t>
            </a:r>
          </a:p>
          <a:p>
            <a:pPr lvl="2" eaLnBrk="1" hangingPunct="1"/>
            <a:r>
              <a:rPr lang="en-US" dirty="0" smtClean="0"/>
              <a:t>On what basis?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9508" y="5446260"/>
            <a:ext cx="793729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Internet </a:t>
            </a:r>
            <a:r>
              <a:rPr lang="en-US" dirty="0" smtClean="0"/>
              <a:t>and Social Media </a:t>
            </a:r>
            <a:r>
              <a:rPr lang="en-US" dirty="0" smtClean="0"/>
              <a:t>have a large influence on the answers to these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4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8" y="1491123"/>
            <a:ext cx="8992012" cy="4845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70" y="789375"/>
            <a:ext cx="2301286" cy="58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77386" y="693885"/>
            <a:ext cx="5989564" cy="6057789"/>
            <a:chOff x="1538287" y="204787"/>
            <a:chExt cx="6067425" cy="64484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8287" y="204787"/>
              <a:ext cx="6067425" cy="64484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07298" y="373626"/>
              <a:ext cx="1728960" cy="230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622322" y="373626"/>
              <a:ext cx="572174" cy="4543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57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76212"/>
            <a:ext cx="5943600" cy="6505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5176" y="259326"/>
            <a:ext cx="1728960" cy="230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00200" y="259326"/>
            <a:ext cx="572174" cy="454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81"/>
          <a:stretch/>
        </p:blipFill>
        <p:spPr>
          <a:xfrm>
            <a:off x="395290" y="119062"/>
            <a:ext cx="4471985" cy="6583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266" y="314325"/>
            <a:ext cx="1591459" cy="166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5290" y="289960"/>
            <a:ext cx="526670" cy="4148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51966" y="314325"/>
            <a:ext cx="981859" cy="156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136" y="5562600"/>
            <a:ext cx="981859" cy="156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854" y="704850"/>
            <a:ext cx="4888146" cy="58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89" y="1298168"/>
            <a:ext cx="6259476" cy="408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9730" y="3132881"/>
            <a:ext cx="5905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ell MT" panose="02020503060305020303" pitchFamily="18" charset="0"/>
              </a:rPr>
              <a:t>“A lie can travel </a:t>
            </a:r>
            <a:r>
              <a:rPr lang="en-US" b="1" dirty="0" smtClean="0">
                <a:latin typeface="Bell MT" panose="02020503060305020303" pitchFamily="18" charset="0"/>
              </a:rPr>
              <a:t>halfway </a:t>
            </a:r>
            <a:r>
              <a:rPr lang="en-US" b="1" dirty="0">
                <a:latin typeface="Bell MT" panose="02020503060305020303" pitchFamily="18" charset="0"/>
              </a:rPr>
              <a:t>around the world while the truth is putting on its shoes.” </a:t>
            </a:r>
            <a:endParaRPr lang="en-US" b="1" dirty="0" smtClean="0">
              <a:latin typeface="Bell MT" panose="02020503060305020303" pitchFamily="18" charset="0"/>
            </a:endParaRPr>
          </a:p>
          <a:p>
            <a:r>
              <a:rPr lang="en-US" altLang="en-US" b="1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b="1" dirty="0" smtClean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altLang="en-US" sz="1400" b="1" dirty="0" smtClean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Mark Twain</a:t>
            </a:r>
            <a:endParaRPr lang="en-US" altLang="en-US" sz="1400" dirty="0"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1120" y="2667000"/>
            <a:ext cx="6522720" cy="17627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876" y="4592320"/>
            <a:ext cx="1468664" cy="2056130"/>
          </a:xfrm>
        </p:spPr>
      </p:pic>
    </p:spTree>
    <p:extLst>
      <p:ext uri="{BB962C8B-B14F-4D97-AF65-F5344CB8AC3E}">
        <p14:creationId xmlns:p14="http://schemas.microsoft.com/office/powerpoint/2010/main" val="36230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7" y="598970"/>
            <a:ext cx="7403915" cy="956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71" y="1323755"/>
            <a:ext cx="3657600" cy="514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7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2568" y="2966484"/>
            <a:ext cx="40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Intuitive Plausibility Matters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Content Placeholder 10"/>
          <p:cNvGraphicFramePr>
            <a:graphicFrameLocks/>
          </p:cNvGraphicFramePr>
          <p:nvPr>
            <p:extLst/>
          </p:nvPr>
        </p:nvGraphicFramePr>
        <p:xfrm>
          <a:off x="165100" y="1196975"/>
          <a:ext cx="8712200" cy="533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Worksheet" r:id="rId3" imgW="8191525" imgH="5835606" progId="Excel.Sheet.8">
                  <p:embed/>
                </p:oleObj>
              </mc:Choice>
              <mc:Fallback>
                <p:oleObj name="Worksheet" r:id="rId3" imgW="8191525" imgH="583560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196975"/>
                        <a:ext cx="8712200" cy="533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629920" y="838518"/>
            <a:ext cx="7731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Beliefs about Eating GM Foods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5440" y="6574795"/>
            <a:ext cx="402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Hallman, Cuite, Morin, 2013  Survey of 1148 American Adults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77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2568" y="2966484"/>
            <a:ext cx="373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Influencing Mental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According </a:t>
            </a:r>
            <a:r>
              <a:rPr lang="en-US" dirty="0" smtClean="0"/>
              <a:t>to 2015 Pew Research Center data:</a:t>
            </a:r>
          </a:p>
          <a:p>
            <a:pPr lvl="1"/>
            <a:r>
              <a:rPr lang="en-US" dirty="0" smtClean="0"/>
              <a:t>84% of American adults use the </a:t>
            </a:r>
            <a:r>
              <a:rPr lang="en-US" dirty="0" smtClean="0"/>
              <a:t>Internet</a:t>
            </a:r>
          </a:p>
          <a:p>
            <a:pPr lvl="2"/>
            <a:r>
              <a:rPr lang="en-US" dirty="0" smtClean="0"/>
              <a:t>Equal percentages of men and women</a:t>
            </a:r>
          </a:p>
          <a:p>
            <a:pPr lvl="1"/>
            <a:r>
              <a:rPr lang="en-US" dirty="0" smtClean="0"/>
              <a:t>But, use differs by:</a:t>
            </a:r>
          </a:p>
          <a:p>
            <a:pPr lvl="2"/>
            <a:r>
              <a:rPr lang="en-US" dirty="0" smtClean="0"/>
              <a:t>Age</a:t>
            </a:r>
          </a:p>
          <a:p>
            <a:pPr lvl="2"/>
            <a:r>
              <a:rPr lang="en-US" dirty="0" smtClean="0"/>
              <a:t>Class</a:t>
            </a:r>
          </a:p>
          <a:p>
            <a:pPr lvl="2"/>
            <a:r>
              <a:rPr lang="en-US" dirty="0" smtClean="0"/>
              <a:t>Race and Ethnicity</a:t>
            </a:r>
          </a:p>
          <a:p>
            <a:pPr lvl="2"/>
            <a:r>
              <a:rPr lang="en-US" dirty="0" smtClean="0"/>
              <a:t>Community Location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our Audience?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56217" y="6057900"/>
            <a:ext cx="71877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100" dirty="0"/>
              <a:t> Andrew Perrin, Maeve Duggan, “Americans’ Internet Access: 2000-2015.” Pew Research Center, June 2015 </a:t>
            </a:r>
          </a:p>
        </p:txBody>
      </p:sp>
    </p:spTree>
    <p:extLst>
      <p:ext uri="{BB962C8B-B14F-4D97-AF65-F5344CB8AC3E}">
        <p14:creationId xmlns:p14="http://schemas.microsoft.com/office/powerpoint/2010/main" val="25881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535780"/>
            <a:ext cx="8876414" cy="6396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3023" y="13488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http://breastcancerconqueror.com/5-reasons-why-younger-women-are-developing-breast-cancer/</a:t>
            </a:r>
          </a:p>
        </p:txBody>
      </p:sp>
    </p:spTree>
    <p:extLst>
      <p:ext uri="{BB962C8B-B14F-4D97-AF65-F5344CB8AC3E}">
        <p14:creationId xmlns:p14="http://schemas.microsoft.com/office/powerpoint/2010/main" val="108022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062037"/>
            <a:ext cx="84963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68" y="701416"/>
            <a:ext cx="84582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35" y="925032"/>
            <a:ext cx="8143036" cy="51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81" y="1200335"/>
            <a:ext cx="8697390" cy="480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803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316" y="205785"/>
            <a:ext cx="6035040" cy="65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Yes, </a:t>
            </a:r>
          </a:p>
          <a:p>
            <a:pPr lvl="1"/>
            <a:r>
              <a:rPr lang="en-US" dirty="0" smtClean="0"/>
              <a:t>Human nature has not changed</a:t>
            </a:r>
          </a:p>
          <a:p>
            <a:pPr lvl="1"/>
            <a:r>
              <a:rPr lang="en-US" dirty="0" smtClean="0"/>
              <a:t>What people want to know when faced with risks and uncertainty has not changed</a:t>
            </a:r>
          </a:p>
          <a:p>
            <a:pPr lvl="1"/>
            <a:endParaRPr lang="en-US" dirty="0"/>
          </a:p>
          <a:p>
            <a:r>
              <a:rPr lang="en-US" dirty="0" smtClean="0"/>
              <a:t>However, the </a:t>
            </a:r>
            <a:r>
              <a:rPr lang="en-US" b="1" i="1" u="sng" dirty="0" smtClean="0"/>
              <a:t>implementation</a:t>
            </a:r>
            <a:r>
              <a:rPr lang="en-US" dirty="0" smtClean="0"/>
              <a:t> of basic risk communication principles has evolved in the era of the Internet and Social Media.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the Principles Stood the Test of Time and the Internet?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2288" y="1051549"/>
            <a:ext cx="8229600" cy="808038"/>
          </a:xfrm>
        </p:spPr>
        <p:txBody>
          <a:bodyPr/>
          <a:lstStyle/>
          <a:p>
            <a:pPr eaLnBrk="1" hangingPunct="1"/>
            <a:r>
              <a:rPr lang="en-US" dirty="0" smtClean="0"/>
              <a:t>For More Information:</a:t>
            </a:r>
          </a:p>
        </p:txBody>
      </p:sp>
      <p:sp>
        <p:nvSpPr>
          <p:cNvPr id="386051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719138" y="1737349"/>
            <a:ext cx="8424862" cy="44402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/>
              <a:t>William K. Hallman, PhD.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/>
              <a:t>Professor/Chair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/>
              <a:t>Department of Human Ecology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/>
              <a:t>Rutgers University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/>
              <a:t>55 Dudley Road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/>
              <a:t>New Brunswick, NJ 08901-8520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/>
              <a:t>(848) 932-9227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333399"/>
                </a:solidFill>
              </a:rPr>
              <a:t>Hallman@aesop.rutgers.edu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386052" name="TextBox 3"/>
          <p:cNvSpPr txBox="1">
            <a:spLocks noChangeArrowheads="1"/>
          </p:cNvSpPr>
          <p:nvPr/>
        </p:nvSpPr>
        <p:spPr bwMode="auto">
          <a:xfrm>
            <a:off x="3806252" y="6466408"/>
            <a:ext cx="53377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800" dirty="0"/>
              <a:t>© William K. Hallman, PhD.  Reproduction, distribution, and use of these materials is by permission of the author.</a:t>
            </a:r>
          </a:p>
        </p:txBody>
      </p:sp>
      <p:pic>
        <p:nvPicPr>
          <p:cNvPr id="5" name="Picture 9" descr="RUTGERS250_CMYK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110" y="4924270"/>
            <a:ext cx="1854491" cy="105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998"/>
            <a:ext cx="18362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36" y="699176"/>
            <a:ext cx="5223164" cy="608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Income and Education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295399"/>
            <a:ext cx="4410075" cy="540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325" y="1295399"/>
            <a:ext cx="45116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Race/Ethnicity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942" y="1206616"/>
            <a:ext cx="4486131" cy="52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Location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762" y="1228725"/>
            <a:ext cx="45624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_template_SHIELD_RBHS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RU_template_SHIELD_ST</Template>
  <TotalTime>2283</TotalTime>
  <Words>1107</Words>
  <Application>Microsoft Office PowerPoint</Application>
  <PresentationFormat>On-screen Show (4:3)</PresentationFormat>
  <Paragraphs>180</Paragraphs>
  <Slides>58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Bell MT</vt:lpstr>
      <vt:lpstr>Calibri</vt:lpstr>
      <vt:lpstr>Geneva</vt:lpstr>
      <vt:lpstr>Gill Sans</vt:lpstr>
      <vt:lpstr>Times New Roman</vt:lpstr>
      <vt:lpstr>ヒラギノ角ゴ Pro W3</vt:lpstr>
      <vt:lpstr>RU_template_SHIELD_RBHS</vt:lpstr>
      <vt:lpstr>Adobe Acrobat Document</vt:lpstr>
      <vt:lpstr>Worksheet</vt:lpstr>
      <vt:lpstr>Are Age-old Risk Communication Principles Standing the Test of Time  (and the Internet)?</vt:lpstr>
      <vt:lpstr>In Short -</vt:lpstr>
      <vt:lpstr>Principles:</vt:lpstr>
      <vt:lpstr>Overall Goal of Risk Communication:</vt:lpstr>
      <vt:lpstr>Who is our Audience?</vt:lpstr>
      <vt:lpstr>Age</vt:lpstr>
      <vt:lpstr>Income and Education</vt:lpstr>
      <vt:lpstr>Race/Ethnicity</vt:lpstr>
      <vt:lpstr>Community Location</vt:lpstr>
      <vt:lpstr>Smartphone Use</vt:lpstr>
      <vt:lpstr>Smartphone Access of Internet Info/Services</vt:lpstr>
      <vt:lpstr>Smartphone Dependent</vt:lpstr>
      <vt:lpstr>PowerPoint Presentation</vt:lpstr>
      <vt:lpstr>Create a Presence on / Monitoring Social Media</vt:lpstr>
      <vt:lpstr>PowerPoint Presentation</vt:lpstr>
      <vt:lpstr>PowerPoint Presentation</vt:lpstr>
      <vt:lpstr>PowerPoint Presentation</vt:lpstr>
      <vt:lpstr>PowerPoint Presentation</vt:lpstr>
      <vt:lpstr>Number of Users of Social Media</vt:lpstr>
      <vt:lpstr>Pop Quiz</vt:lpstr>
      <vt:lpstr>PowerPoint Presentation</vt:lpstr>
      <vt:lpstr>PowerPoint Presentation</vt:lpstr>
      <vt:lpstr>Our Audiences are International</vt:lpstr>
      <vt:lpstr>PowerPoint Presentation</vt:lpstr>
      <vt:lpstr> The Internet is an Abundant Resource </vt:lpstr>
      <vt:lpstr>The Messages are Often Consistent</vt:lpstr>
      <vt:lpstr>The Source of the Advice is often Hidden</vt:lpstr>
      <vt:lpstr>PowerPoint Presentation</vt:lpstr>
      <vt:lpstr>PowerPoint Presentation</vt:lpstr>
      <vt:lpstr>Too Much Information Available</vt:lpstr>
      <vt:lpstr>Importance of Trust in an Era of Social Media</vt:lpstr>
      <vt:lpstr>The Importance of Trust</vt:lpstr>
      <vt:lpstr>Trust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the Principles Stood the Test of Time and the Internet?</vt:lpstr>
      <vt:lpstr>For More Information: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Hallman</dc:creator>
  <cp:lastModifiedBy>William Hallman</cp:lastModifiedBy>
  <cp:revision>95</cp:revision>
  <cp:lastPrinted>2015-10-16T14:09:02Z</cp:lastPrinted>
  <dcterms:created xsi:type="dcterms:W3CDTF">2016-04-02T20:47:04Z</dcterms:created>
  <dcterms:modified xsi:type="dcterms:W3CDTF">2016-04-04T12:39:59Z</dcterms:modified>
</cp:coreProperties>
</file>