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26"/>
  </p:notesMasterIdLst>
  <p:sldIdLst>
    <p:sldId id="256" r:id="rId2"/>
    <p:sldId id="276" r:id="rId3"/>
    <p:sldId id="277" r:id="rId4"/>
    <p:sldId id="278" r:id="rId5"/>
    <p:sldId id="281" r:id="rId6"/>
    <p:sldId id="285" r:id="rId7"/>
    <p:sldId id="284" r:id="rId8"/>
    <p:sldId id="297" r:id="rId9"/>
    <p:sldId id="279" r:id="rId10"/>
    <p:sldId id="282" r:id="rId11"/>
    <p:sldId id="280" r:id="rId12"/>
    <p:sldId id="283" r:id="rId13"/>
    <p:sldId id="295" r:id="rId14"/>
    <p:sldId id="287" r:id="rId15"/>
    <p:sldId id="292" r:id="rId16"/>
    <p:sldId id="288" r:id="rId17"/>
    <p:sldId id="293" r:id="rId18"/>
    <p:sldId id="296" r:id="rId19"/>
    <p:sldId id="291" r:id="rId20"/>
    <p:sldId id="294" r:id="rId21"/>
    <p:sldId id="289" r:id="rId22"/>
    <p:sldId id="290" r:id="rId23"/>
    <p:sldId id="275" r:id="rId24"/>
    <p:sldId id="263" r:id="rId25"/>
  </p:sldIdLst>
  <p:sldSz cx="9144000" cy="6858000" type="screen4x3"/>
  <p:notesSz cx="7315200" cy="9601200"/>
  <p:embeddedFontLst>
    <p:embeddedFont>
      <p:font typeface="Myriad Web Pro" panose="020B0503030403020204" pitchFamily="34" charset="0"/>
      <p:regular r:id="rId27"/>
      <p:bold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5291" autoAdjust="0"/>
  </p:normalViewPr>
  <p:slideViewPr>
    <p:cSldViewPr snapToGrid="0">
      <p:cViewPr varScale="1">
        <p:scale>
          <a:sx n="70" d="100"/>
          <a:sy n="70" d="100"/>
        </p:scale>
        <p:origin x="12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8F3C2-1545-407C-9696-9FBD8A87D06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6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1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wmg5@cdc.gov" TargetMode="Externa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Disseminating the Message: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CDC’s Perspective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latin typeface="Calibri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4572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Laura Burnworth, MPH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04950" y="4140263"/>
            <a:ext cx="6400800" cy="1295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Health Communication Specialist</a:t>
            </a:r>
          </a:p>
          <a:p>
            <a:r>
              <a:rPr lang="en-US" dirty="0" smtClean="0"/>
              <a:t>Outbreak Response and Prevention Branch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/>
              <a:t>JIFSAN Annual Symposium</a:t>
            </a:r>
          </a:p>
          <a:p>
            <a:r>
              <a:rPr lang="en-US" dirty="0" smtClean="0"/>
              <a:t>Greenbelt, Maryland</a:t>
            </a:r>
          </a:p>
          <a:p>
            <a:r>
              <a:rPr lang="en-US" dirty="0" smtClean="0">
                <a:latin typeface="Calibri" pitchFamily="34" charset="0"/>
              </a:rPr>
              <a:t>April 5, 2016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143125" y="6270192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National Center for Emerging and Zoonotic Infectious Diseases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143124" y="6451727"/>
            <a:ext cx="4230379" cy="633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3333"/>
                </a:solidFill>
              </a:rPr>
              <a:t>Division of Foodborne, Waterborne, and Environmental Diseases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5" y="253254"/>
            <a:ext cx="5443917" cy="4725431"/>
          </a:xfrm>
          <a:ln>
            <a:solidFill>
              <a:schemeClr val="bg2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61" y="4503760"/>
            <a:ext cx="3733814" cy="222866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68537" y="641445"/>
            <a:ext cx="2688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CDC can interact with consumers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Answer questions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Indicate seriousness, highlight advice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56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several </a:t>
            </a:r>
            <a:r>
              <a:rPr lang="en-US" dirty="0" smtClean="0">
                <a:solidFill>
                  <a:schemeClr val="tx1"/>
                </a:solidFill>
              </a:rPr>
              <a:t>high profile </a:t>
            </a:r>
            <a:r>
              <a:rPr lang="en-US" dirty="0" smtClean="0"/>
              <a:t>outbreaks in recent years, reporters are covering our content more frequently</a:t>
            </a:r>
          </a:p>
          <a:p>
            <a:endParaRPr lang="en-US" dirty="0"/>
          </a:p>
          <a:p>
            <a:r>
              <a:rPr lang="en-US" dirty="0" smtClean="0"/>
              <a:t>News media helps us get our message out to a </a:t>
            </a:r>
            <a:r>
              <a:rPr lang="en-US" dirty="0" smtClean="0">
                <a:solidFill>
                  <a:schemeClr val="tx1"/>
                </a:solidFill>
              </a:rPr>
              <a:t>broader</a:t>
            </a:r>
            <a:r>
              <a:rPr lang="en-US" dirty="0" smtClean="0"/>
              <a:t> audience</a:t>
            </a:r>
          </a:p>
          <a:p>
            <a:pPr lvl="1"/>
            <a:r>
              <a:rPr lang="en-US" dirty="0" smtClean="0"/>
              <a:t>Provides an opportunity for us to tell the investigative story</a:t>
            </a:r>
          </a:p>
          <a:p>
            <a:pPr lvl="1"/>
            <a:r>
              <a:rPr lang="en-US" dirty="0" smtClean="0"/>
              <a:t>Use our data to make graphics for their readers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Reporters increasingly </a:t>
            </a:r>
            <a:r>
              <a:rPr lang="en-US" dirty="0" smtClean="0"/>
              <a:t>repeating what’s </a:t>
            </a:r>
            <a:r>
              <a:rPr lang="en-US" dirty="0" smtClean="0"/>
              <a:t>on the CDC website, </a:t>
            </a:r>
            <a:r>
              <a:rPr lang="en-US" dirty="0" smtClean="0"/>
              <a:t>even providing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tx1"/>
                </a:solidFill>
              </a:rPr>
              <a:t>hyperlink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their story</a:t>
            </a:r>
          </a:p>
          <a:p>
            <a:pPr lvl="1"/>
            <a:r>
              <a:rPr lang="en-US" dirty="0" smtClean="0"/>
              <a:t>Less interview requests overall, especially from local outlets</a:t>
            </a:r>
          </a:p>
          <a:p>
            <a:pPr lvl="1"/>
            <a:r>
              <a:rPr lang="en-US" dirty="0" smtClean="0"/>
              <a:t>Reporters interested in a bigger story want interviews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83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314"/>
            <a:ext cx="8229600" cy="1214954"/>
          </a:xfrm>
          <a:ln>
            <a:solidFill>
              <a:schemeClr val="bg2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3" y="2053328"/>
            <a:ext cx="3630445" cy="269072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6" y="3057695"/>
            <a:ext cx="5354725" cy="368661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79514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“Hard to Reach”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CDC en Español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Translating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outbreak messages when epidemiologic data identifies a disproportionate burden on non-English speaking populations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Targeting</a:t>
            </a:r>
            <a:r>
              <a:rPr lang="en-US" dirty="0" smtClean="0"/>
              <a:t> cultural media outlets</a:t>
            </a:r>
          </a:p>
          <a:p>
            <a:pPr lvl="1"/>
            <a:r>
              <a:rPr lang="en-US" dirty="0" smtClean="0"/>
              <a:t>Univision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Leveraging</a:t>
            </a:r>
            <a:r>
              <a:rPr lang="en-US" dirty="0" smtClean="0"/>
              <a:t> bloggers to reach healthy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eaters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43" y="3493827"/>
            <a:ext cx="2598057" cy="290697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122634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/>
              <a:t>CDC communicate about </a:t>
            </a:r>
            <a:r>
              <a:rPr lang="en-US" dirty="0" smtClean="0"/>
              <a:t>outbreaks?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038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Public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CDC </a:t>
            </a:r>
            <a:r>
              <a:rPr lang="en-US" dirty="0" smtClean="0"/>
              <a:t>website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Social media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News media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Public Health 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Email lists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Conference calls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828800"/>
            <a:ext cx="40386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Industry Partners</a:t>
            </a:r>
          </a:p>
          <a:p>
            <a:pPr lvl="1"/>
            <a:r>
              <a:rPr lang="en-US" dirty="0" smtClean="0"/>
              <a:t>Email lists</a:t>
            </a:r>
          </a:p>
          <a:p>
            <a:pPr lvl="1"/>
            <a:r>
              <a:rPr lang="en-US" dirty="0" smtClean="0"/>
              <a:t>Conference calls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Healthcare</a:t>
            </a:r>
            <a:endParaRPr lang="en-US" dirty="0"/>
          </a:p>
          <a:p>
            <a:pPr lvl="1"/>
            <a:r>
              <a:rPr lang="en-US" dirty="0" smtClean="0"/>
              <a:t>CDC website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Alert Network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589361"/>
            <a:ext cx="3773606" cy="148760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2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email </a:t>
            </a:r>
            <a:r>
              <a:rPr lang="en-US" dirty="0" err="1">
                <a:solidFill>
                  <a:schemeClr val="tx1"/>
                </a:solidFill>
              </a:rPr>
              <a:t>listservs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and conference calls to coordinate messaging and message </a:t>
            </a:r>
            <a:r>
              <a:rPr lang="en-US" dirty="0" smtClean="0"/>
              <a:t>timing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Confirmation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1"/>
                </a:solidFill>
              </a:rPr>
              <a:t>agreement</a:t>
            </a:r>
            <a:r>
              <a:rPr lang="en-US" dirty="0" smtClean="0"/>
              <a:t> with state partners before CDC posts an outbreak announcement</a:t>
            </a:r>
          </a:p>
          <a:p>
            <a:pPr lvl="1"/>
            <a:r>
              <a:rPr lang="en-US" dirty="0" smtClean="0"/>
              <a:t>States confirm case counts and patient outcomes</a:t>
            </a:r>
          </a:p>
          <a:p>
            <a:endParaRPr lang="en-US" dirty="0"/>
          </a:p>
          <a:p>
            <a:r>
              <a:rPr lang="en-US" dirty="0" smtClean="0"/>
              <a:t>Dissemination of CDC internal talking points with state </a:t>
            </a:r>
            <a:r>
              <a:rPr lang="en-US" dirty="0" smtClean="0">
                <a:solidFill>
                  <a:schemeClr val="tx1"/>
                </a:solidFill>
              </a:rPr>
              <a:t>Public Information Officers</a:t>
            </a:r>
          </a:p>
          <a:p>
            <a:pPr lvl="1"/>
            <a:r>
              <a:rPr lang="en-US" dirty="0" smtClean="0"/>
              <a:t>Ensures message consistency, especially with difficult to answer 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4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/>
              <a:t>CDC communicate about </a:t>
            </a:r>
            <a:r>
              <a:rPr lang="en-US" dirty="0" smtClean="0"/>
              <a:t>outbreaks?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038600" cy="47084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Public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CDC </a:t>
            </a:r>
            <a:r>
              <a:rPr lang="en-US" dirty="0" smtClean="0"/>
              <a:t>website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Social media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News media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Public Health 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Email lists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Conference </a:t>
            </a:r>
            <a:r>
              <a:rPr lang="en-US" dirty="0" smtClean="0"/>
              <a:t>calls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828800"/>
            <a:ext cx="40386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Industry Partners</a:t>
            </a:r>
          </a:p>
          <a:p>
            <a:pPr lvl="1"/>
            <a:r>
              <a:rPr lang="en-US" dirty="0" smtClean="0"/>
              <a:t>Email lists</a:t>
            </a:r>
          </a:p>
          <a:p>
            <a:pPr lvl="1"/>
            <a:r>
              <a:rPr lang="en-US" dirty="0" smtClean="0"/>
              <a:t>Conference calls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Healthcare</a:t>
            </a:r>
            <a:endParaRPr lang="en-US" dirty="0"/>
          </a:p>
          <a:p>
            <a:pPr lvl="1"/>
            <a:r>
              <a:rPr lang="en-US" dirty="0" smtClean="0"/>
              <a:t>CDC website</a:t>
            </a:r>
          </a:p>
          <a:p>
            <a:pPr lvl="1"/>
            <a:r>
              <a:rPr lang="en-US" dirty="0" smtClean="0"/>
              <a:t>Health Alert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1828800"/>
            <a:ext cx="3568890" cy="126924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9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4" y="1513172"/>
            <a:ext cx="8229600" cy="4191000"/>
          </a:xfrm>
        </p:spPr>
        <p:txBody>
          <a:bodyPr/>
          <a:lstStyle/>
          <a:p>
            <a:r>
              <a:rPr lang="en-US" dirty="0"/>
              <a:t>The food industry is a vital </a:t>
            </a:r>
            <a:r>
              <a:rPr lang="en-US" dirty="0">
                <a:solidFill>
                  <a:schemeClr val="tx1"/>
                </a:solidFill>
              </a:rPr>
              <a:t>partner</a:t>
            </a:r>
            <a:r>
              <a:rPr lang="en-US" dirty="0"/>
              <a:t> in disseminating messages to consumers during an outbreak </a:t>
            </a:r>
            <a:r>
              <a:rPr lang="en-US" dirty="0" smtClean="0"/>
              <a:t>event</a:t>
            </a:r>
          </a:p>
          <a:p>
            <a:pPr lvl="1"/>
            <a:r>
              <a:rPr lang="en-US" dirty="0" smtClean="0"/>
              <a:t>Can leverage long-standing consumer trust and brand </a:t>
            </a:r>
          </a:p>
          <a:p>
            <a:pPr lvl="1"/>
            <a:endParaRPr lang="en-US" dirty="0"/>
          </a:p>
          <a:p>
            <a:r>
              <a:rPr lang="en-US" dirty="0" smtClean="0"/>
              <a:t>Before a CDC outbreak announcement is posted, the implicated firm receives a copy of the content</a:t>
            </a:r>
          </a:p>
          <a:p>
            <a:endParaRPr lang="en-US" dirty="0"/>
          </a:p>
          <a:p>
            <a:r>
              <a:rPr lang="en-US" dirty="0" smtClean="0"/>
              <a:t>Important for the company and public health partners to give a </a:t>
            </a:r>
            <a:r>
              <a:rPr lang="en-US" dirty="0" smtClean="0">
                <a:solidFill>
                  <a:schemeClr val="tx1"/>
                </a:solidFill>
              </a:rPr>
              <a:t>consistent message </a:t>
            </a:r>
            <a:r>
              <a:rPr lang="en-US" dirty="0" smtClean="0"/>
              <a:t>to consumers and media</a:t>
            </a:r>
          </a:p>
          <a:p>
            <a:pPr lvl="1"/>
            <a:r>
              <a:rPr lang="en-US" dirty="0" smtClean="0"/>
              <a:t>Gives the consumer confidence in the message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86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3" y="313898"/>
            <a:ext cx="8229600" cy="626068"/>
          </a:xfrm>
        </p:spPr>
        <p:txBody>
          <a:bodyPr/>
          <a:lstStyle/>
          <a:p>
            <a:r>
              <a:rPr lang="en-US" dirty="0" smtClean="0"/>
              <a:t>Industry Partners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3661236"/>
            <a:ext cx="4852568" cy="2986196"/>
          </a:xfrm>
          <a:ln>
            <a:solidFill>
              <a:schemeClr val="bg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9" y="1057415"/>
            <a:ext cx="5973009" cy="248637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615804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/>
              <a:t>CDC communicate about </a:t>
            </a:r>
            <a:r>
              <a:rPr lang="en-US" dirty="0" smtClean="0"/>
              <a:t>outbreaks?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038600" cy="47084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Public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CDC </a:t>
            </a:r>
            <a:r>
              <a:rPr lang="en-US" dirty="0" smtClean="0"/>
              <a:t>website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Social media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News media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Public Health 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Email lists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Conference </a:t>
            </a:r>
            <a:r>
              <a:rPr lang="en-US" dirty="0" smtClean="0"/>
              <a:t>calls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828800"/>
            <a:ext cx="40386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Industry Partners</a:t>
            </a:r>
          </a:p>
          <a:p>
            <a:pPr lvl="1"/>
            <a:r>
              <a:rPr lang="en-US" dirty="0" smtClean="0"/>
              <a:t>Email lists</a:t>
            </a:r>
          </a:p>
          <a:p>
            <a:pPr lvl="1"/>
            <a:r>
              <a:rPr lang="en-US" dirty="0" smtClean="0"/>
              <a:t>Conference calls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Healthcare </a:t>
            </a:r>
            <a:endParaRPr lang="en-US" dirty="0"/>
          </a:p>
          <a:p>
            <a:pPr lvl="1"/>
            <a:r>
              <a:rPr lang="en-US" dirty="0" smtClean="0"/>
              <a:t>CDC website</a:t>
            </a:r>
          </a:p>
          <a:p>
            <a:pPr lvl="1"/>
            <a:r>
              <a:rPr lang="en-US" dirty="0" smtClean="0"/>
              <a:t>Health Alert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3289678"/>
            <a:ext cx="3568890" cy="162351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4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/>
          <a:lstStyle/>
          <a:p>
            <a:r>
              <a:rPr lang="en-US" dirty="0" smtClean="0"/>
              <a:t>Consumers</a:t>
            </a:r>
          </a:p>
          <a:p>
            <a:r>
              <a:rPr lang="en-US" dirty="0"/>
              <a:t>R</a:t>
            </a:r>
            <a:r>
              <a:rPr lang="en-US" dirty="0" smtClean="0"/>
              <a:t>eporters </a:t>
            </a:r>
            <a:endParaRPr lang="en-US" dirty="0" smtClean="0"/>
          </a:p>
          <a:p>
            <a:r>
              <a:rPr lang="en-US" dirty="0" smtClean="0"/>
              <a:t>Retailers and restaurants</a:t>
            </a:r>
            <a:endParaRPr lang="en-US" dirty="0" smtClean="0"/>
          </a:p>
          <a:p>
            <a:r>
              <a:rPr lang="en-US" dirty="0" smtClean="0"/>
              <a:t>Public health officials</a:t>
            </a:r>
          </a:p>
          <a:p>
            <a:r>
              <a:rPr lang="en-US" dirty="0"/>
              <a:t>Food </a:t>
            </a:r>
            <a:r>
              <a:rPr lang="en-US" dirty="0" smtClean="0"/>
              <a:t>industries</a:t>
            </a:r>
            <a:endParaRPr lang="en-US" dirty="0"/>
          </a:p>
          <a:p>
            <a:r>
              <a:rPr lang="en-US" dirty="0"/>
              <a:t>Heathcare </a:t>
            </a:r>
            <a:r>
              <a:rPr lang="en-US" dirty="0" smtClean="0"/>
              <a:t>providers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64" y="1986319"/>
            <a:ext cx="3418764" cy="341876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263660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certain outbreaks, healthcare professionals need targeted messaging:</a:t>
            </a:r>
          </a:p>
          <a:p>
            <a:pPr lvl="1"/>
            <a:r>
              <a:rPr lang="en-US" dirty="0" smtClean="0"/>
              <a:t>Outbreaks involving </a:t>
            </a:r>
            <a:r>
              <a:rPr lang="en-US" i="1" dirty="0" smtClean="0"/>
              <a:t>Listeria</a:t>
            </a:r>
          </a:p>
          <a:p>
            <a:pPr lvl="1"/>
            <a:r>
              <a:rPr lang="en-US" dirty="0" smtClean="0"/>
              <a:t>Products sent to institutional settings</a:t>
            </a:r>
          </a:p>
          <a:p>
            <a:pPr lvl="1"/>
            <a:r>
              <a:rPr lang="en-US" dirty="0" smtClean="0"/>
              <a:t>High-risk group involved</a:t>
            </a:r>
          </a:p>
          <a:p>
            <a:pPr lvl="1"/>
            <a:r>
              <a:rPr lang="en-US" dirty="0" smtClean="0"/>
              <a:t>Assistance with case identification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0931"/>
            <a:ext cx="8154868" cy="199314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04312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Adaptable and Flexible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6133"/>
          </a:xfrm>
        </p:spPr>
        <p:txBody>
          <a:bodyPr/>
          <a:lstStyle/>
          <a:p>
            <a:r>
              <a:rPr lang="en-US" dirty="0" smtClean="0"/>
              <a:t>In the current communications landscape, consumers of information are faced with sifting through </a:t>
            </a:r>
            <a:r>
              <a:rPr lang="en-US" dirty="0" smtClean="0">
                <a:solidFill>
                  <a:schemeClr val="tx1"/>
                </a:solidFill>
              </a:rPr>
              <a:t>multiple channels</a:t>
            </a:r>
          </a:p>
          <a:p>
            <a:endParaRPr lang="en-US" dirty="0"/>
          </a:p>
          <a:p>
            <a:r>
              <a:rPr lang="en-US" dirty="0" smtClean="0"/>
              <a:t>As one of the channels available to the consumer, CDC is tasked with </a:t>
            </a:r>
            <a:r>
              <a:rPr lang="en-US" dirty="0" smtClean="0">
                <a:solidFill>
                  <a:schemeClr val="tx1"/>
                </a:solidFill>
              </a:rPr>
              <a:t>monitoring </a:t>
            </a:r>
            <a:r>
              <a:rPr lang="en-US" dirty="0" smtClean="0"/>
              <a:t>the conversation around issues its involved in, for example:</a:t>
            </a:r>
          </a:p>
          <a:p>
            <a:pPr lvl="1"/>
            <a:r>
              <a:rPr lang="en-US" dirty="0" smtClean="0"/>
              <a:t>Hashtags</a:t>
            </a:r>
          </a:p>
          <a:p>
            <a:pPr lvl="1"/>
            <a:r>
              <a:rPr lang="en-US" dirty="0" smtClean="0"/>
              <a:t>Media headlines and stories</a:t>
            </a:r>
          </a:p>
          <a:p>
            <a:pPr lvl="1"/>
            <a:r>
              <a:rPr lang="en-US" dirty="0" smtClean="0"/>
              <a:t>Questions from the public (CDC-INFO)</a:t>
            </a:r>
          </a:p>
          <a:p>
            <a:endParaRPr lang="en-US" dirty="0"/>
          </a:p>
          <a:p>
            <a:r>
              <a:rPr lang="en-US" dirty="0" smtClean="0"/>
              <a:t>Be </a:t>
            </a:r>
            <a:r>
              <a:rPr lang="en-US" dirty="0" smtClean="0">
                <a:solidFill>
                  <a:schemeClr val="tx1"/>
                </a:solidFill>
              </a:rPr>
              <a:t>adaptable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1"/>
                </a:solidFill>
              </a:rPr>
              <a:t>flexible</a:t>
            </a:r>
            <a:r>
              <a:rPr lang="en-US" dirty="0" smtClean="0"/>
              <a:t>; it’s ok to alter your message once it’s out if it helps improve accuracy and dissemination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95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Adaptable and Flexible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Foster Farms chicken, January 2014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Foster Farms chicken, March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91" y="2315730"/>
            <a:ext cx="7094655" cy="1109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83" y="4391043"/>
            <a:ext cx="5954829" cy="22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88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tx1"/>
                </a:solidFill>
              </a:rPr>
              <a:t>combination</a:t>
            </a:r>
            <a:r>
              <a:rPr lang="en-US" dirty="0" smtClean="0"/>
              <a:t> of communication strategies is needed to reach multiple audiences</a:t>
            </a:r>
          </a:p>
          <a:p>
            <a:pPr lvl="1"/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News </a:t>
            </a:r>
            <a:r>
              <a:rPr lang="en-US" dirty="0" smtClean="0"/>
              <a:t>media</a:t>
            </a:r>
          </a:p>
          <a:p>
            <a:pPr lvl="1"/>
            <a:endParaRPr lang="en-US" dirty="0"/>
          </a:p>
          <a:p>
            <a:r>
              <a:rPr lang="en-US" dirty="0" smtClean="0"/>
              <a:t>Currently analyzing metrics to determine what influences page viewership and identify </a:t>
            </a:r>
            <a:r>
              <a:rPr lang="en-US" dirty="0" smtClean="0">
                <a:solidFill>
                  <a:schemeClr val="tx1"/>
                </a:solidFill>
              </a:rPr>
              <a:t>best practices </a:t>
            </a:r>
            <a:r>
              <a:rPr lang="en-US" dirty="0" smtClean="0"/>
              <a:t>or trends</a:t>
            </a:r>
          </a:p>
          <a:p>
            <a:pPr lvl="1"/>
            <a:r>
              <a:rPr lang="en-US" dirty="0" smtClean="0"/>
              <a:t>Time of </a:t>
            </a:r>
            <a:r>
              <a:rPr lang="en-US" dirty="0" smtClean="0"/>
              <a:t>day, day </a:t>
            </a:r>
            <a:r>
              <a:rPr lang="en-US" dirty="0" smtClean="0"/>
              <a:t>of week</a:t>
            </a:r>
          </a:p>
          <a:p>
            <a:pPr lvl="1"/>
            <a:r>
              <a:rPr lang="en-US" dirty="0" smtClean="0"/>
              <a:t>Competing headlines</a:t>
            </a:r>
          </a:p>
          <a:p>
            <a:pPr lvl="1"/>
            <a:r>
              <a:rPr lang="en-US" dirty="0" smtClean="0"/>
              <a:t>Social </a:t>
            </a:r>
            <a:r>
              <a:rPr lang="en-US" dirty="0" smtClean="0"/>
              <a:t>media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 flexible and adapt messaging as needed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80" y="4956957"/>
            <a:ext cx="2243351" cy="17946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7769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For more information please contact Centers for Disease Control and Prevention</a:t>
            </a:r>
          </a:p>
          <a:p>
            <a:pPr lvl="0" algn="l"/>
            <a:endParaRPr lang="en-US" sz="1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1600 Clifton Road NE,  Atlanta,  GA  30333</a:t>
            </a: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Telephone: 1-800-CDC-INFO (232-4636)/TTY: 1-888-232-6348</a:t>
            </a:r>
          </a:p>
          <a:p>
            <a:pPr lvl="0" algn="l"/>
            <a:r>
              <a:rPr lang="en-US" sz="1200" b="0" dirty="0">
                <a:solidFill>
                  <a:schemeClr val="tx1"/>
                </a:solidFill>
                <a:latin typeface="Calibri" pitchFamily="34" charset="0"/>
              </a:rPr>
              <a:t>Visit: www.cdc.gov | Contact CDC at: 1-800-CDC-INFO or www.cdc.gov/info</a:t>
            </a:r>
          </a:p>
          <a:p>
            <a:pPr lvl="0" algn="l"/>
            <a:endParaRPr lang="en-US" sz="1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 algn="l"/>
            <a:r>
              <a:rPr lang="en-US" sz="900" b="0" dirty="0" smtClean="0">
                <a:solidFill>
                  <a:schemeClr val="tx1"/>
                </a:solidFill>
                <a:latin typeface="Calibri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8" name="Picture 7" descr=" 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143125" y="6270192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National Center for Emerging and Zoonotic Infectious Diseases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2143125" y="6451727"/>
            <a:ext cx="244475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3333"/>
                </a:solidFill>
              </a:rPr>
              <a:t>Division Name in this space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49" y="913031"/>
            <a:ext cx="2908300" cy="11049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43112" y="2276475"/>
            <a:ext cx="505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Laura Burnworth</a:t>
            </a:r>
          </a:p>
          <a:p>
            <a:pPr algn="ctr"/>
            <a:r>
              <a:rPr lang="en-US" dirty="0" smtClean="0">
                <a:hlinkClick r:id="rId5"/>
              </a:rPr>
              <a:t>wmg5@cdc.gov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00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/>
              <a:t>CDC communicate about </a:t>
            </a:r>
            <a:r>
              <a:rPr lang="en-US" dirty="0" smtClean="0"/>
              <a:t>outbreaks?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038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Public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CDC </a:t>
            </a:r>
            <a:r>
              <a:rPr lang="en-US" dirty="0" smtClean="0"/>
              <a:t>website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Social media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News media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Public Health 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Email lists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Conference calls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828800"/>
            <a:ext cx="40386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Industry Partners</a:t>
            </a:r>
          </a:p>
          <a:p>
            <a:pPr lvl="1"/>
            <a:r>
              <a:rPr lang="en-US" dirty="0" smtClean="0"/>
              <a:t>Email lists</a:t>
            </a:r>
          </a:p>
          <a:p>
            <a:pPr lvl="1"/>
            <a:r>
              <a:rPr lang="en-US" dirty="0" smtClean="0"/>
              <a:t>Conference calls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Healthcare</a:t>
            </a:r>
            <a:endParaRPr lang="en-US" dirty="0"/>
          </a:p>
          <a:p>
            <a:pPr lvl="1"/>
            <a:r>
              <a:rPr lang="en-US" dirty="0" smtClean="0"/>
              <a:t>CDC website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Alert Network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19618"/>
            <a:ext cx="2954740" cy="18288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8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communication </a:t>
            </a:r>
            <a:r>
              <a:rPr lang="en-US" dirty="0" smtClean="0">
                <a:solidFill>
                  <a:schemeClr val="tx1"/>
                </a:solidFill>
              </a:rPr>
              <a:t>tool</a:t>
            </a:r>
            <a:r>
              <a:rPr lang="en-US" dirty="0" smtClean="0"/>
              <a:t> used to display information about outbreak investigations </a:t>
            </a:r>
          </a:p>
          <a:p>
            <a:pPr lvl="1"/>
            <a:r>
              <a:rPr lang="en-US" dirty="0" smtClean="0"/>
              <a:t>Current case count, affected states</a:t>
            </a:r>
          </a:p>
          <a:p>
            <a:pPr lvl="1"/>
            <a:r>
              <a:rPr lang="en-US" dirty="0" smtClean="0"/>
              <a:t>Advice to consumers, retailers</a:t>
            </a:r>
          </a:p>
          <a:p>
            <a:pPr lvl="1"/>
            <a:r>
              <a:rPr lang="en-US" dirty="0" smtClean="0"/>
              <a:t>Investigation details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Updated when we have </a:t>
            </a:r>
            <a:r>
              <a:rPr lang="en-US" dirty="0" smtClean="0">
                <a:solidFill>
                  <a:schemeClr val="tx1"/>
                </a:solidFill>
              </a:rPr>
              <a:t>new information </a:t>
            </a:r>
            <a:r>
              <a:rPr lang="en-US" dirty="0" smtClean="0"/>
              <a:t>to share</a:t>
            </a:r>
          </a:p>
          <a:p>
            <a:endParaRPr lang="en-US" dirty="0"/>
          </a:p>
          <a:p>
            <a:r>
              <a:rPr lang="en-US" dirty="0" smtClean="0"/>
              <a:t>A final outbreak summary is posted to indicate the outbreak is over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1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Website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5" y="1608138"/>
            <a:ext cx="8400490" cy="4602162"/>
          </a:xfr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438035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Website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9" y="1516606"/>
            <a:ext cx="8386162" cy="4893444"/>
          </a:xfr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501739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650776" cy="4191000"/>
          </a:xfrm>
        </p:spPr>
        <p:txBody>
          <a:bodyPr/>
          <a:lstStyle/>
          <a:p>
            <a:r>
              <a:rPr lang="en-US" dirty="0" smtClean="0"/>
              <a:t>Web traffic continues to increase every year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2.1 million </a:t>
            </a:r>
            <a:r>
              <a:rPr lang="en-US" dirty="0"/>
              <a:t>page views total in 2015</a:t>
            </a:r>
          </a:p>
          <a:p>
            <a:pPr lvl="1"/>
            <a:r>
              <a:rPr lang="en-US" dirty="0" smtClean="0"/>
              <a:t>Average </a:t>
            </a:r>
            <a:r>
              <a:rPr lang="en-US" dirty="0" smtClean="0"/>
              <a:t>of 50,000 page views during an investigation</a:t>
            </a:r>
          </a:p>
          <a:p>
            <a:pPr lvl="1"/>
            <a:r>
              <a:rPr lang="en-US" dirty="0" smtClean="0"/>
              <a:t>Influenced by media coverage, </a:t>
            </a:r>
            <a:r>
              <a:rPr lang="en-US" b="1" dirty="0" smtClean="0">
                <a:solidFill>
                  <a:schemeClr val="tx1"/>
                </a:solidFill>
              </a:rPr>
              <a:t>brand name </a:t>
            </a:r>
            <a:r>
              <a:rPr lang="en-US" dirty="0" smtClean="0"/>
              <a:t>of company involved</a:t>
            </a:r>
          </a:p>
          <a:p>
            <a:pPr lvl="1"/>
            <a:r>
              <a:rPr lang="en-US" dirty="0" smtClean="0"/>
              <a:t>4 </a:t>
            </a:r>
            <a:r>
              <a:rPr lang="en-US" dirty="0" smtClean="0"/>
              <a:t>minutes average time spent on </a:t>
            </a:r>
            <a:r>
              <a:rPr lang="en-US" dirty="0" smtClean="0"/>
              <a:t>page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37" y="1600201"/>
            <a:ext cx="4443822" cy="474612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965579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69642" cy="4191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Search engine optimization</a:t>
            </a:r>
            <a:r>
              <a:rPr lang="en-US" dirty="0"/>
              <a:t> used to increase visibility </a:t>
            </a:r>
            <a:endParaRPr lang="en-US" dirty="0" smtClean="0"/>
          </a:p>
          <a:p>
            <a:pPr lvl="1"/>
            <a:r>
              <a:rPr lang="en-US" dirty="0" smtClean="0"/>
              <a:t>Typically first or second search result</a:t>
            </a:r>
          </a:p>
          <a:p>
            <a:pPr lvl="1"/>
            <a:r>
              <a:rPr lang="en-US" dirty="0" smtClean="0"/>
              <a:t>Keywords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CDC website now has </a:t>
            </a:r>
            <a:r>
              <a:rPr lang="en-US" dirty="0">
                <a:solidFill>
                  <a:schemeClr val="tx1"/>
                </a:solidFill>
              </a:rPr>
              <a:t>responsive design </a:t>
            </a:r>
            <a:r>
              <a:rPr lang="en-US" dirty="0"/>
              <a:t>capabilities</a:t>
            </a:r>
          </a:p>
          <a:p>
            <a:pPr lvl="1"/>
            <a:r>
              <a:rPr lang="en-US" dirty="0"/>
              <a:t>More people are using mobile devices to view content</a:t>
            </a:r>
          </a:p>
          <a:p>
            <a:pPr lvl="1"/>
            <a:r>
              <a:rPr lang="en-US" dirty="0"/>
              <a:t>Half of visitors to CDC websites are mobile users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06" y="1199005"/>
            <a:ext cx="2819794" cy="503942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761494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CDC </a:t>
            </a:r>
            <a:r>
              <a:rPr lang="en-US" dirty="0" smtClean="0">
                <a:solidFill>
                  <a:schemeClr val="tx1"/>
                </a:solidFill>
              </a:rPr>
              <a:t>Facebook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1"/>
                </a:solidFill>
              </a:rPr>
              <a:t>Twitter</a:t>
            </a:r>
            <a:r>
              <a:rPr lang="en-US" dirty="0" smtClean="0"/>
              <a:t> followers are represented by the general public, with some public health and media followers</a:t>
            </a:r>
          </a:p>
          <a:p>
            <a:endParaRPr lang="en-US" dirty="0" smtClean="0"/>
          </a:p>
          <a:p>
            <a:r>
              <a:rPr lang="en-US" dirty="0" smtClean="0"/>
              <a:t>Messages are used to </a:t>
            </a:r>
            <a:r>
              <a:rPr lang="en-US" dirty="0" smtClean="0">
                <a:solidFill>
                  <a:schemeClr val="tx1"/>
                </a:solidFill>
              </a:rPr>
              <a:t>drive traffic</a:t>
            </a:r>
            <a:r>
              <a:rPr lang="en-US" dirty="0" smtClean="0"/>
              <a:t> to the CDC outbreak webpage</a:t>
            </a:r>
          </a:p>
          <a:p>
            <a:pPr lvl="1"/>
            <a:r>
              <a:rPr lang="en-US" dirty="0" smtClean="0"/>
              <a:t>Call out specific advice to consumers</a:t>
            </a:r>
          </a:p>
          <a:p>
            <a:pPr lvl="1"/>
            <a:r>
              <a:rPr lang="en-US" dirty="0" smtClean="0"/>
              <a:t>Provide image of food product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Social media provides an opportunity to </a:t>
            </a:r>
            <a:r>
              <a:rPr lang="en-US" dirty="0" smtClean="0">
                <a:solidFill>
                  <a:schemeClr val="tx1"/>
                </a:solidFill>
              </a:rPr>
              <a:t>engage</a:t>
            </a:r>
            <a:r>
              <a:rPr lang="en-US" dirty="0" smtClean="0"/>
              <a:t> with your audience</a:t>
            </a:r>
          </a:p>
          <a:p>
            <a:pPr lvl="1"/>
            <a:r>
              <a:rPr lang="en-US" dirty="0" smtClean="0"/>
              <a:t>Facebook:  4.3 average engagement rate</a:t>
            </a:r>
          </a:p>
          <a:p>
            <a:pPr lvl="1"/>
            <a:r>
              <a:rPr lang="en-US" dirty="0" smtClean="0"/>
              <a:t>Twitter:  2.2 average engagement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73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6017</TotalTime>
  <Words>901</Words>
  <Application>Microsoft Office PowerPoint</Application>
  <PresentationFormat>On-screen Show (4:3)</PresentationFormat>
  <Paragraphs>208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Myriad Web Pro</vt:lpstr>
      <vt:lpstr>Courier New</vt:lpstr>
      <vt:lpstr>Calibri</vt:lpstr>
      <vt:lpstr>Arial</vt:lpstr>
      <vt:lpstr>Wingdings</vt:lpstr>
      <vt:lpstr>CDC_OD_PPT_light([1]</vt:lpstr>
      <vt:lpstr>Disseminating the Message:  CDC’s Perspective </vt:lpstr>
      <vt:lpstr>Multiple Audiences</vt:lpstr>
      <vt:lpstr>How does CDC communicate about outbreaks?</vt:lpstr>
      <vt:lpstr>CDC Website</vt:lpstr>
      <vt:lpstr>CDC Website</vt:lpstr>
      <vt:lpstr>CDC Website</vt:lpstr>
      <vt:lpstr>CDC Website</vt:lpstr>
      <vt:lpstr>CDC Website</vt:lpstr>
      <vt:lpstr>Social Media</vt:lpstr>
      <vt:lpstr>PowerPoint Presentation</vt:lpstr>
      <vt:lpstr>News Media</vt:lpstr>
      <vt:lpstr>PowerPoint Presentation</vt:lpstr>
      <vt:lpstr>Communicating with “Hard to Reach” Consumers</vt:lpstr>
      <vt:lpstr>How does CDC communicate about outbreaks?</vt:lpstr>
      <vt:lpstr>Public Health Partners</vt:lpstr>
      <vt:lpstr>How does CDC communicate about outbreaks?</vt:lpstr>
      <vt:lpstr>Industry Partners</vt:lpstr>
      <vt:lpstr>Industry Partners</vt:lpstr>
      <vt:lpstr>How does CDC communicate about outbreaks?</vt:lpstr>
      <vt:lpstr>Healthcare</vt:lpstr>
      <vt:lpstr>Be Adaptable and Flexible</vt:lpstr>
      <vt:lpstr>Be Adaptable and Flexible</vt:lpstr>
      <vt:lpstr>Summary</vt:lpstr>
      <vt:lpstr>PowerPoint Presentation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wmg5</cp:lastModifiedBy>
  <cp:revision>98</cp:revision>
  <dcterms:created xsi:type="dcterms:W3CDTF">2011-03-17T17:43:16Z</dcterms:created>
  <dcterms:modified xsi:type="dcterms:W3CDTF">2016-04-05T02:24:19Z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