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1343" r:id="rId5"/>
    <p:sldId id="258" r:id="rId6"/>
    <p:sldId id="1325" r:id="rId7"/>
    <p:sldId id="1364" r:id="rId8"/>
    <p:sldId id="1302" r:id="rId9"/>
    <p:sldId id="1314" r:id="rId10"/>
    <p:sldId id="1315" r:id="rId11"/>
    <p:sldId id="1311" r:id="rId12"/>
    <p:sldId id="1312" r:id="rId13"/>
    <p:sldId id="1342" r:id="rId14"/>
    <p:sldId id="1341" r:id="rId15"/>
    <p:sldId id="1328" r:id="rId16"/>
    <p:sldId id="1365" r:id="rId17"/>
    <p:sldId id="1345" r:id="rId18"/>
    <p:sldId id="1327" r:id="rId19"/>
    <p:sldId id="1366" r:id="rId20"/>
    <p:sldId id="136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77A87C-196E-F1DB-A4BB-77B07E6734CD}" name="Deborah McKenzie" initials="DM" userId="S::dmckenzie@aoac.org::776c028f-0c41-4d86-a2c1-0a5f7724494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3A36"/>
    <a:srgbClr val="243665"/>
    <a:srgbClr val="CA493B"/>
    <a:srgbClr val="415F52"/>
    <a:srgbClr val="006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4C169-BF72-4BB2-B422-BDD4DC2EE677}" v="212" dt="2024-01-17T04:51:08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8" d="100"/>
          <a:sy n="18" d="100"/>
        </p:scale>
        <p:origin x="28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oacorg-my.sharepoint.com/personal/kmastovska_aoac_org/Documents/Documents/Programs%20and%20Projects/Novel%20foods/SURVEY_-_NOVEL_FOODS_(ALTERNATI2023-05-15_11_06_22_K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oacorg-my.sharepoint.com/personal/kmastovska_aoac_org/Documents/Documents/Programs%20and%20Projects/Novel%20foods/SURVEY_-_NOVEL_FOODS_(ALTERNATI2023-05-15_11_06_22_K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'[SURVEY_-_NOVEL_FOODS_(ALTERNATI2023-05-15_11_06_22_KM.xlsx]Sheet3 (2)'!$A$27:$A$31</c:f>
              <c:strCache>
                <c:ptCount val="5"/>
                <c:pt idx="0">
                  <c:v>Plant-based</c:v>
                </c:pt>
                <c:pt idx="1">
                  <c:v>Fermentation-based</c:v>
                </c:pt>
                <c:pt idx="2">
                  <c:v>Cell-based</c:v>
                </c:pt>
                <c:pt idx="3">
                  <c:v>Insect-based</c:v>
                </c:pt>
                <c:pt idx="4">
                  <c:v>Other</c:v>
                </c:pt>
              </c:strCache>
            </c:strRef>
          </c:cat>
          <c:val>
            <c:numRef>
              <c:f>'[SURVEY_-_NOVEL_FOODS_(ALTERNATI2023-05-15_11_06_22_KM.xlsx]Sheet3 (2)'!$C$27:$C$31</c:f>
              <c:numCache>
                <c:formatCode>0%</c:formatCode>
                <c:ptCount val="5"/>
                <c:pt idx="0">
                  <c:v>0.89552238805970152</c:v>
                </c:pt>
                <c:pt idx="1">
                  <c:v>0.85074626865671643</c:v>
                </c:pt>
                <c:pt idx="2">
                  <c:v>0.80597014925373134</c:v>
                </c:pt>
                <c:pt idx="3">
                  <c:v>0.62686567164179108</c:v>
                </c:pt>
                <c:pt idx="4">
                  <c:v>5.9701492537313432E-2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08-46B0-A08A-D83239031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8363344"/>
        <c:axId val="68804335"/>
      </c:barChart>
      <c:catAx>
        <c:axId val="748363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8804335"/>
        <c:crosses val="autoZero"/>
        <c:auto val="1"/>
        <c:lblAlgn val="ctr"/>
        <c:lblOffset val="100"/>
        <c:noMultiLvlLbl val="0"/>
      </c:catAx>
      <c:valAx>
        <c:axId val="68804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483633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effectLst>
              <a:innerShdw blurRad="63500" dist="508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ECAB-49CA-B9F7-58B5C18B8F35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ECAB-49CA-B9F7-58B5C18B8F35}"/>
              </c:ext>
            </c:extLst>
          </c:dPt>
          <c:dPt>
            <c:idx val="2"/>
            <c:bubble3D val="0"/>
            <c:spPr>
              <a:solidFill>
                <a:srgbClr val="9B3A36"/>
              </a:solidFill>
              <a:ln w="19050">
                <a:solidFill>
                  <a:schemeClr val="lt1"/>
                </a:solidFill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ECAB-49CA-B9F7-58B5C18B8F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'[SURVEY_-_NOVEL_FOODS_(ALTERNATI2023-05-15_11_06_22_KM.xlsx]Sheet3 (3)'!$A$22:$A$24</c:f>
              <c:strCache>
                <c:ptCount val="3"/>
                <c:pt idx="0">
                  <c:v>All 4 categories</c:v>
                </c:pt>
                <c:pt idx="1">
                  <c:v>All, except insect-based</c:v>
                </c:pt>
                <c:pt idx="2">
                  <c:v>Other options</c:v>
                </c:pt>
              </c:strCache>
            </c:strRef>
          </c:cat>
          <c:val>
            <c:numRef>
              <c:f>'[SURVEY_-_NOVEL_FOODS_(ALTERNATI2023-05-15_11_06_22_KM.xlsx]Sheet3 (3)'!$C$22:$C$24</c:f>
              <c:numCache>
                <c:formatCode>0%</c:formatCode>
                <c:ptCount val="3"/>
                <c:pt idx="0">
                  <c:v>0.52238805970149249</c:v>
                </c:pt>
                <c:pt idx="1">
                  <c:v>0.17910447761194029</c:v>
                </c:pt>
                <c:pt idx="2">
                  <c:v>0.29850746268656714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AB-49CA-B9F7-58B5C18B8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904689267140465"/>
          <c:y val="0.30861171691628658"/>
          <c:w val="0.40095316275527254"/>
          <c:h val="0.465405055698850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CC028F-FF92-4F3F-BC76-E57F63E27B4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41B0B4-253B-4701-861E-C114CC6CD573}">
      <dgm:prSet phldrT="[Text]" custT="1"/>
      <dgm:spPr/>
      <dgm:t>
        <a:bodyPr/>
        <a:lstStyle/>
        <a:p>
          <a:r>
            <a:rPr lang="en-US" sz="1600" b="1" i="0" dirty="0">
              <a:latin typeface="Arial Nova Light" panose="020B0304020202020204" pitchFamily="34" charset="0"/>
              <a:cs typeface="Arial" panose="020B0604020202020204" pitchFamily="34" charset="0"/>
            </a:rPr>
            <a:t>MARCH</a:t>
          </a:r>
        </a:p>
      </dgm:t>
    </dgm:pt>
    <dgm:pt modelId="{245FDB1E-FEE4-4999-A98A-979031A74A1D}" type="parTrans" cxnId="{86EFF227-0B3E-48B7-B20F-281D520ED12B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733AEFFF-8596-4FE2-BE33-91A573115A77}" type="sibTrans" cxnId="{86EFF227-0B3E-48B7-B20F-281D520ED12B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29D22656-A695-4550-9D1E-652CD29429A8}">
      <dgm:prSet phldrT="[Text]" custT="1"/>
      <dgm:spPr/>
      <dgm:t>
        <a:bodyPr/>
        <a:lstStyle/>
        <a:p>
          <a:r>
            <a:rPr lang="en-US" sz="1600" b="1" i="0" dirty="0">
              <a:latin typeface="Arial Nova Light" panose="020B0304020202020204" pitchFamily="34" charset="0"/>
              <a:cs typeface="Arial" panose="020B0604020202020204" pitchFamily="34" charset="0"/>
            </a:rPr>
            <a:t>AUGUST</a:t>
          </a:r>
        </a:p>
      </dgm:t>
    </dgm:pt>
    <dgm:pt modelId="{7181584A-3C4B-4420-9F9E-5ECA7E6FBD7B}" type="parTrans" cxnId="{256FF4B0-8908-4BCF-A00A-1368482A2C81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85623588-8852-4D46-A2E5-1044BA5E70ED}" type="sibTrans" cxnId="{256FF4B0-8908-4BCF-A00A-1368482A2C81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32C9C7F3-038C-4E79-8508-C36F7A6BAFD8}">
      <dgm:prSet phldrT="[Text]" custT="1"/>
      <dgm:spPr/>
      <dgm:t>
        <a:bodyPr/>
        <a:lstStyle/>
        <a:p>
          <a:r>
            <a:rPr lang="en-US" sz="1600" b="1" i="0" dirty="0">
              <a:latin typeface="Arial Nova Light" panose="020B0304020202020204" pitchFamily="34" charset="0"/>
              <a:cs typeface="Arial" panose="020B0604020202020204" pitchFamily="34" charset="0"/>
            </a:rPr>
            <a:t>OCTOBER</a:t>
          </a:r>
        </a:p>
      </dgm:t>
    </dgm:pt>
    <dgm:pt modelId="{08BB519F-D47D-443E-AC8B-C77907B34235}" type="parTrans" cxnId="{6AB9A721-758D-427D-A4D1-FBD6FC7981EE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7E107BB5-0155-4EB3-93FF-1AA7F8456942}" type="sibTrans" cxnId="{6AB9A721-758D-427D-A4D1-FBD6FC7981EE}">
      <dgm:prSet/>
      <dgm:spPr/>
      <dgm:t>
        <a:bodyPr/>
        <a:lstStyle/>
        <a:p>
          <a:endParaRPr lang="en-US" sz="1600" b="1" i="0" dirty="0">
            <a:latin typeface="Arial Nova Light" panose="020B0304020202020204" pitchFamily="34" charset="0"/>
            <a:cs typeface="Arial" panose="020B0604020202020204" pitchFamily="34" charset="0"/>
          </a:endParaRPr>
        </a:p>
      </dgm:t>
    </dgm:pt>
    <dgm:pt modelId="{30E90C6A-923D-4C33-A714-38A4B7B2A35E}" type="pres">
      <dgm:prSet presAssocID="{95CC028F-FF92-4F3F-BC76-E57F63E27B4E}" presName="arrowDiagram" presStyleCnt="0">
        <dgm:presLayoutVars>
          <dgm:chMax val="5"/>
          <dgm:dir/>
          <dgm:resizeHandles val="exact"/>
        </dgm:presLayoutVars>
      </dgm:prSet>
      <dgm:spPr/>
    </dgm:pt>
    <dgm:pt modelId="{7C665B02-CEC1-4AEA-B8AE-596F1F05F344}" type="pres">
      <dgm:prSet presAssocID="{95CC028F-FF92-4F3F-BC76-E57F63E27B4E}" presName="arrow" presStyleLbl="bgShp" presStyleIdx="0" presStyleCnt="1"/>
      <dgm:spPr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/>
        </a:sp3d>
      </dgm:spPr>
    </dgm:pt>
    <dgm:pt modelId="{8D7B8F10-F468-47D6-91EB-79304BAD1CD0}" type="pres">
      <dgm:prSet presAssocID="{95CC028F-FF92-4F3F-BC76-E57F63E27B4E}" presName="arrowDiagram3" presStyleCnt="0"/>
      <dgm:spPr/>
    </dgm:pt>
    <dgm:pt modelId="{107BA6DF-D710-4E0D-AD72-53073AE83DBA}" type="pres">
      <dgm:prSet presAssocID="{1741B0B4-253B-4701-861E-C114CC6CD573}" presName="bullet3a" presStyleLbl="node1" presStyleIdx="0" presStyleCnt="3"/>
      <dgm:spPr/>
    </dgm:pt>
    <dgm:pt modelId="{1CE7D233-105C-42DA-B505-D5F8672CDD2D}" type="pres">
      <dgm:prSet presAssocID="{1741B0B4-253B-4701-861E-C114CC6CD573}" presName="textBox3a" presStyleLbl="revTx" presStyleIdx="0" presStyleCnt="3" custLinFactNeighborX="2456" custLinFactNeighborY="-9253">
        <dgm:presLayoutVars>
          <dgm:bulletEnabled val="1"/>
        </dgm:presLayoutVars>
      </dgm:prSet>
      <dgm:spPr/>
    </dgm:pt>
    <dgm:pt modelId="{E7B134CF-9FB0-4D3B-80FE-29F3A7FF5C3B}" type="pres">
      <dgm:prSet presAssocID="{29D22656-A695-4550-9D1E-652CD29429A8}" presName="bullet3b" presStyleLbl="node1" presStyleIdx="1" presStyleCnt="3"/>
      <dgm:spPr/>
    </dgm:pt>
    <dgm:pt modelId="{BC2864C7-A845-42A1-A609-F866D84FAC54}" type="pres">
      <dgm:prSet presAssocID="{29D22656-A695-4550-9D1E-652CD29429A8}" presName="textBox3b" presStyleLbl="revTx" presStyleIdx="1" presStyleCnt="3" custLinFactNeighborX="2469" custLinFactNeighborY="-4937">
        <dgm:presLayoutVars>
          <dgm:bulletEnabled val="1"/>
        </dgm:presLayoutVars>
      </dgm:prSet>
      <dgm:spPr/>
    </dgm:pt>
    <dgm:pt modelId="{4601B0BF-085E-46FA-9D8F-C6CF21A018C0}" type="pres">
      <dgm:prSet presAssocID="{32C9C7F3-038C-4E79-8508-C36F7A6BAFD8}" presName="bullet3c" presStyleLbl="node1" presStyleIdx="2" presStyleCnt="3"/>
      <dgm:spPr/>
    </dgm:pt>
    <dgm:pt modelId="{103F57B4-6CDC-4578-93E1-94DEDA50666D}" type="pres">
      <dgm:prSet presAssocID="{32C9C7F3-038C-4E79-8508-C36F7A6BAFD8}" presName="textBox3c" presStyleLbl="revTx" presStyleIdx="2" presStyleCnt="3" custLinFactNeighborX="1589" custLinFactNeighborY="-3486">
        <dgm:presLayoutVars>
          <dgm:bulletEnabled val="1"/>
        </dgm:presLayoutVars>
      </dgm:prSet>
      <dgm:spPr/>
    </dgm:pt>
  </dgm:ptLst>
  <dgm:cxnLst>
    <dgm:cxn modelId="{6AB9A721-758D-427D-A4D1-FBD6FC7981EE}" srcId="{95CC028F-FF92-4F3F-BC76-E57F63E27B4E}" destId="{32C9C7F3-038C-4E79-8508-C36F7A6BAFD8}" srcOrd="2" destOrd="0" parTransId="{08BB519F-D47D-443E-AC8B-C77907B34235}" sibTransId="{7E107BB5-0155-4EB3-93FF-1AA7F8456942}"/>
    <dgm:cxn modelId="{059FB322-0042-4CA0-8A2D-E8753EFFE77B}" type="presOf" srcId="{95CC028F-FF92-4F3F-BC76-E57F63E27B4E}" destId="{30E90C6A-923D-4C33-A714-38A4B7B2A35E}" srcOrd="0" destOrd="0" presId="urn:microsoft.com/office/officeart/2005/8/layout/arrow2"/>
    <dgm:cxn modelId="{86EFF227-0B3E-48B7-B20F-281D520ED12B}" srcId="{95CC028F-FF92-4F3F-BC76-E57F63E27B4E}" destId="{1741B0B4-253B-4701-861E-C114CC6CD573}" srcOrd="0" destOrd="0" parTransId="{245FDB1E-FEE4-4999-A98A-979031A74A1D}" sibTransId="{733AEFFF-8596-4FE2-BE33-91A573115A77}"/>
    <dgm:cxn modelId="{21132C37-70DA-4A68-AB27-150DED7A306E}" type="presOf" srcId="{29D22656-A695-4550-9D1E-652CD29429A8}" destId="{BC2864C7-A845-42A1-A609-F866D84FAC54}" srcOrd="0" destOrd="0" presId="urn:microsoft.com/office/officeart/2005/8/layout/arrow2"/>
    <dgm:cxn modelId="{256FF4B0-8908-4BCF-A00A-1368482A2C81}" srcId="{95CC028F-FF92-4F3F-BC76-E57F63E27B4E}" destId="{29D22656-A695-4550-9D1E-652CD29429A8}" srcOrd="1" destOrd="0" parTransId="{7181584A-3C4B-4420-9F9E-5ECA7E6FBD7B}" sibTransId="{85623588-8852-4D46-A2E5-1044BA5E70ED}"/>
    <dgm:cxn modelId="{52CB12CA-70F0-4C0E-A3BD-F52A4DEEE48A}" type="presOf" srcId="{1741B0B4-253B-4701-861E-C114CC6CD573}" destId="{1CE7D233-105C-42DA-B505-D5F8672CDD2D}" srcOrd="0" destOrd="0" presId="urn:microsoft.com/office/officeart/2005/8/layout/arrow2"/>
    <dgm:cxn modelId="{BAE99CE7-9ED8-4C04-9FE0-DD90E47E57C0}" type="presOf" srcId="{32C9C7F3-038C-4E79-8508-C36F7A6BAFD8}" destId="{103F57B4-6CDC-4578-93E1-94DEDA50666D}" srcOrd="0" destOrd="0" presId="urn:microsoft.com/office/officeart/2005/8/layout/arrow2"/>
    <dgm:cxn modelId="{E0FBB6CD-62FA-4FEB-A372-8804D85AA661}" type="presParOf" srcId="{30E90C6A-923D-4C33-A714-38A4B7B2A35E}" destId="{7C665B02-CEC1-4AEA-B8AE-596F1F05F344}" srcOrd="0" destOrd="0" presId="urn:microsoft.com/office/officeart/2005/8/layout/arrow2"/>
    <dgm:cxn modelId="{C58A34BE-049A-49E6-A8E9-1C33B4C8EA4F}" type="presParOf" srcId="{30E90C6A-923D-4C33-A714-38A4B7B2A35E}" destId="{8D7B8F10-F468-47D6-91EB-79304BAD1CD0}" srcOrd="1" destOrd="0" presId="urn:microsoft.com/office/officeart/2005/8/layout/arrow2"/>
    <dgm:cxn modelId="{600B6A30-4B3A-4457-A63F-4B4AAA5C3104}" type="presParOf" srcId="{8D7B8F10-F468-47D6-91EB-79304BAD1CD0}" destId="{107BA6DF-D710-4E0D-AD72-53073AE83DBA}" srcOrd="0" destOrd="0" presId="urn:microsoft.com/office/officeart/2005/8/layout/arrow2"/>
    <dgm:cxn modelId="{38230B51-1FCA-4D53-B1F7-E2BF9DAD9B63}" type="presParOf" srcId="{8D7B8F10-F468-47D6-91EB-79304BAD1CD0}" destId="{1CE7D233-105C-42DA-B505-D5F8672CDD2D}" srcOrd="1" destOrd="0" presId="urn:microsoft.com/office/officeart/2005/8/layout/arrow2"/>
    <dgm:cxn modelId="{2046B6F8-3E7D-4B67-97BF-6943414DCE56}" type="presParOf" srcId="{8D7B8F10-F468-47D6-91EB-79304BAD1CD0}" destId="{E7B134CF-9FB0-4D3B-80FE-29F3A7FF5C3B}" srcOrd="2" destOrd="0" presId="urn:microsoft.com/office/officeart/2005/8/layout/arrow2"/>
    <dgm:cxn modelId="{5D344824-D1FB-4D39-A500-AB9CA6B776EE}" type="presParOf" srcId="{8D7B8F10-F468-47D6-91EB-79304BAD1CD0}" destId="{BC2864C7-A845-42A1-A609-F866D84FAC54}" srcOrd="3" destOrd="0" presId="urn:microsoft.com/office/officeart/2005/8/layout/arrow2"/>
    <dgm:cxn modelId="{08137171-3AE1-4727-BB88-710C1D9ADCCE}" type="presParOf" srcId="{8D7B8F10-F468-47D6-91EB-79304BAD1CD0}" destId="{4601B0BF-085E-46FA-9D8F-C6CF21A018C0}" srcOrd="4" destOrd="0" presId="urn:microsoft.com/office/officeart/2005/8/layout/arrow2"/>
    <dgm:cxn modelId="{A5DCA508-CAEA-4ABD-8723-C67D45EA006D}" type="presParOf" srcId="{8D7B8F10-F468-47D6-91EB-79304BAD1CD0}" destId="{103F57B4-6CDC-4578-93E1-94DEDA50666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665B02-CEC1-4AEA-B8AE-596F1F05F344}">
      <dsp:nvSpPr>
        <dsp:cNvPr id="0" name=""/>
        <dsp:cNvSpPr/>
      </dsp:nvSpPr>
      <dsp:spPr>
        <a:xfrm>
          <a:off x="1626066" y="0"/>
          <a:ext cx="7263465" cy="453966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BA6DF-D710-4E0D-AD72-53073AE83DBA}">
      <dsp:nvSpPr>
        <dsp:cNvPr id="0" name=""/>
        <dsp:cNvSpPr/>
      </dsp:nvSpPr>
      <dsp:spPr>
        <a:xfrm>
          <a:off x="2548526" y="3133277"/>
          <a:ext cx="188850" cy="188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7D233-105C-42DA-B505-D5F8672CDD2D}">
      <dsp:nvSpPr>
        <dsp:cNvPr id="0" name=""/>
        <dsp:cNvSpPr/>
      </dsp:nvSpPr>
      <dsp:spPr>
        <a:xfrm>
          <a:off x="2684516" y="3106306"/>
          <a:ext cx="1692387" cy="1311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068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Arial Nova Light" panose="020B0304020202020204" pitchFamily="34" charset="0"/>
              <a:cs typeface="Arial" panose="020B0604020202020204" pitchFamily="34" charset="0"/>
            </a:rPr>
            <a:t>MARCH</a:t>
          </a:r>
        </a:p>
      </dsp:txBody>
      <dsp:txXfrm>
        <a:off x="2684516" y="3106306"/>
        <a:ext cx="1692387" cy="1311963"/>
      </dsp:txXfrm>
    </dsp:sp>
    <dsp:sp modelId="{E7B134CF-9FB0-4D3B-80FE-29F3A7FF5C3B}">
      <dsp:nvSpPr>
        <dsp:cNvPr id="0" name=""/>
        <dsp:cNvSpPr/>
      </dsp:nvSpPr>
      <dsp:spPr>
        <a:xfrm>
          <a:off x="4215492" y="1899396"/>
          <a:ext cx="341382" cy="34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864C7-A845-42A1-A609-F866D84FAC54}">
      <dsp:nvSpPr>
        <dsp:cNvPr id="0" name=""/>
        <dsp:cNvSpPr/>
      </dsp:nvSpPr>
      <dsp:spPr>
        <a:xfrm>
          <a:off x="4429224" y="1948164"/>
          <a:ext cx="1743231" cy="2469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892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Arial Nova Light" panose="020B0304020202020204" pitchFamily="34" charset="0"/>
              <a:cs typeface="Arial" panose="020B0604020202020204" pitchFamily="34" charset="0"/>
            </a:rPr>
            <a:t>AUGUST</a:t>
          </a:r>
        </a:p>
      </dsp:txBody>
      <dsp:txXfrm>
        <a:off x="4429224" y="1948164"/>
        <a:ext cx="1743231" cy="2469578"/>
      </dsp:txXfrm>
    </dsp:sp>
    <dsp:sp modelId="{4601B0BF-085E-46FA-9D8F-C6CF21A018C0}">
      <dsp:nvSpPr>
        <dsp:cNvPr id="0" name=""/>
        <dsp:cNvSpPr/>
      </dsp:nvSpPr>
      <dsp:spPr>
        <a:xfrm>
          <a:off x="6220208" y="1148535"/>
          <a:ext cx="472125" cy="4721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F57B4-6CDC-4578-93E1-94DEDA50666D}">
      <dsp:nvSpPr>
        <dsp:cNvPr id="0" name=""/>
        <dsp:cNvSpPr/>
      </dsp:nvSpPr>
      <dsp:spPr>
        <a:xfrm>
          <a:off x="6483971" y="1274612"/>
          <a:ext cx="1743231" cy="3155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169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Arial Nova Light" panose="020B0304020202020204" pitchFamily="34" charset="0"/>
              <a:cs typeface="Arial" panose="020B0604020202020204" pitchFamily="34" charset="0"/>
            </a:rPr>
            <a:t>OCTOBER</a:t>
          </a:r>
        </a:p>
      </dsp:txBody>
      <dsp:txXfrm>
        <a:off x="6483971" y="1274612"/>
        <a:ext cx="1743231" cy="3155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A1A29-D11D-490F-9234-0D88237A88D3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64E6B-EAB6-4C8B-9F66-E7505EAD4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64E6B-EAB6-4C8B-9F66-E7505EAD4EC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3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765F41-2D2A-6B90-0AF3-979B7C8B3C61}"/>
              </a:ext>
            </a:extLst>
          </p:cNvPr>
          <p:cNvSpPr/>
          <p:nvPr userDrawn="1"/>
        </p:nvSpPr>
        <p:spPr>
          <a:xfrm>
            <a:off x="0" y="0"/>
            <a:ext cx="12192000" cy="6560086"/>
          </a:xfrm>
          <a:prstGeom prst="rect">
            <a:avLst/>
          </a:prstGeom>
          <a:gradFill flip="none" rotWithShape="1">
            <a:gsLst>
              <a:gs pos="0">
                <a:srgbClr val="243665"/>
              </a:gs>
              <a:gs pos="78000">
                <a:schemeClr val="accent1">
                  <a:lumMod val="45000"/>
                  <a:lumOff val="5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>
              <a:latin typeface="Montserrat SemiBold" panose="00000700000000000000" pitchFamily="50" charset="0"/>
            </a:endParaRPr>
          </a:p>
        </p:txBody>
      </p:sp>
      <p:pic>
        <p:nvPicPr>
          <p:cNvPr id="8" name="Picture 7" descr="A picture containing shark, fish, ocean floor&#10;&#10;Description automatically generated">
            <a:extLst>
              <a:ext uri="{FF2B5EF4-FFF2-40B4-BE49-F238E27FC236}">
                <a16:creationId xmlns:a16="http://schemas.microsoft.com/office/drawing/2014/main" id="{B65EFDD4-608D-8896-4173-7BC71B886C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443"/>
          <a:stretch/>
        </p:blipFill>
        <p:spPr>
          <a:xfrm>
            <a:off x="0" y="0"/>
            <a:ext cx="12192000" cy="15114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35F19A-0303-B397-563E-A83E1DDE3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70" y="4193043"/>
            <a:ext cx="9591276" cy="1212216"/>
          </a:xfrm>
        </p:spPr>
        <p:txBody>
          <a:bodyPr>
            <a:noAutofit/>
          </a:bodyPr>
          <a:lstStyle>
            <a:lvl1pPr algn="ctr">
              <a:defRPr sz="6600">
                <a:latin typeface="Montserrat SemiBold" panose="000007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1A6A31-DDB7-A2C3-36FB-DBC1C42D57AE}"/>
              </a:ext>
            </a:extLst>
          </p:cNvPr>
          <p:cNvSpPr/>
          <p:nvPr userDrawn="1"/>
        </p:nvSpPr>
        <p:spPr>
          <a:xfrm>
            <a:off x="0" y="6560086"/>
            <a:ext cx="12192000" cy="297914"/>
          </a:xfrm>
          <a:prstGeom prst="rect">
            <a:avLst/>
          </a:prstGeom>
          <a:solidFill>
            <a:srgbClr val="9B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3A3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CAFA7A-7288-3A89-39D0-4A276EC818FB}"/>
              </a:ext>
            </a:extLst>
          </p:cNvPr>
          <p:cNvSpPr txBox="1"/>
          <p:nvPr userDrawn="1"/>
        </p:nvSpPr>
        <p:spPr>
          <a:xfrm>
            <a:off x="1" y="6519446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0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Food &amp; Agriculture, We Set the Standard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02735F4E-CCCE-3556-6E40-21EE5A2A8A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170" y="1728893"/>
            <a:ext cx="2215944" cy="187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0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Montserrat SemiBold" panose="00000700000000000000" pitchFamily="50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4818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Montserrat SemiBold" panose="00000700000000000000" pitchFamily="50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anchor="ctr"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305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Montserrat SemiBold" panose="00000700000000000000" pitchFamily="50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4212" y="1485901"/>
            <a:ext cx="5247958" cy="4411978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0" y="1485901"/>
            <a:ext cx="5411788" cy="4411979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226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4211" y="400050"/>
            <a:ext cx="5293679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  <a:latin typeface="Montserrat SemiBold" panose="000007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4211" y="1521988"/>
            <a:ext cx="5179379" cy="4147291"/>
          </a:xfrm>
        </p:spPr>
        <p:txBody>
          <a:bodyPr anchor="t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10931" y="400050"/>
            <a:ext cx="5293679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0931" y="1513521"/>
            <a:ext cx="5293680" cy="4155757"/>
          </a:xfrm>
        </p:spPr>
        <p:txBody>
          <a:bodyPr anchor="t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906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16E3F55-328A-4875-A5A4-DAD9E79A3483}"/>
              </a:ext>
            </a:extLst>
          </p:cNvPr>
          <p:cNvSpPr/>
          <p:nvPr userDrawn="1"/>
        </p:nvSpPr>
        <p:spPr>
          <a:xfrm>
            <a:off x="0" y="6560086"/>
            <a:ext cx="12192000" cy="297914"/>
          </a:xfrm>
          <a:prstGeom prst="rect">
            <a:avLst/>
          </a:prstGeom>
          <a:solidFill>
            <a:srgbClr val="9B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4212" y="1617570"/>
            <a:ext cx="4184968" cy="4171408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243665"/>
                </a:solidFill>
                <a:effectLst/>
                <a:latin typeface="Montserrat SemiBold" panose="00000700000000000000" pitchFamily="50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0301D74-D905-41F1-914E-16B439E1BF2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234940" y="1617570"/>
            <a:ext cx="6272848" cy="4273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  <a:lvl2pPr>
              <a:defRPr>
                <a:latin typeface="Montserrat Medium" panose="00000600000000000000" pitchFamily="50" charset="0"/>
              </a:defRPr>
            </a:lvl2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3F8B18-B7D6-4CA3-9DD8-F841AD261724}"/>
              </a:ext>
            </a:extLst>
          </p:cNvPr>
          <p:cNvSpPr txBox="1"/>
          <p:nvPr userDrawn="1"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0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Food &amp; Agriculture, We Set the Standard</a:t>
            </a:r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E07B6DC2-0A1B-497B-BF41-F46B66F518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065" y="127130"/>
            <a:ext cx="1127723" cy="95668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E17D24E-2461-D416-74DC-35F1589E5FE9}"/>
              </a:ext>
            </a:extLst>
          </p:cNvPr>
          <p:cNvSpPr/>
          <p:nvPr userDrawn="1"/>
        </p:nvSpPr>
        <p:spPr>
          <a:xfrm>
            <a:off x="0" y="0"/>
            <a:ext cx="12192000" cy="1288846"/>
          </a:xfrm>
          <a:prstGeom prst="rect">
            <a:avLst/>
          </a:prstGeom>
          <a:gradFill flip="none" rotWithShape="1">
            <a:gsLst>
              <a:gs pos="0">
                <a:srgbClr val="243665"/>
              </a:gs>
              <a:gs pos="78000">
                <a:schemeClr val="accent1">
                  <a:lumMod val="45000"/>
                  <a:lumOff val="5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E8390FDB-3E13-1207-C17B-D66DFAEC95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427" y="127130"/>
            <a:ext cx="1204285" cy="102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8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22812" y="1447800"/>
            <a:ext cx="6878638" cy="1143000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243665"/>
                </a:solidFill>
                <a:latin typeface="Montserrat SemiBold" panose="00000700000000000000" pitchFamily="50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22812" y="2777066"/>
            <a:ext cx="687863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rgbClr val="24366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23FAF5E-B2B2-69C0-16A8-CBB550D1AF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0550" y="1447800"/>
            <a:ext cx="3781425" cy="37560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366110"/>
            <a:ext cx="10734358" cy="4273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0B5A28-217D-420F-9971-938A0FDF51F7}"/>
              </a:ext>
            </a:extLst>
          </p:cNvPr>
          <p:cNvSpPr/>
          <p:nvPr userDrawn="1"/>
        </p:nvSpPr>
        <p:spPr>
          <a:xfrm>
            <a:off x="0" y="6560086"/>
            <a:ext cx="12192000" cy="297914"/>
          </a:xfrm>
          <a:prstGeom prst="rect">
            <a:avLst/>
          </a:prstGeom>
          <a:solidFill>
            <a:srgbClr val="9B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3A3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98C150-9319-476F-904E-DB4D8A0C7F8F}"/>
              </a:ext>
            </a:extLst>
          </p:cNvPr>
          <p:cNvSpPr txBox="1"/>
          <p:nvPr userDrawn="1"/>
        </p:nvSpPr>
        <p:spPr>
          <a:xfrm>
            <a:off x="1" y="6519446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0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Food &amp; Agriculture, We Set the Standard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76630"/>
            <a:ext cx="9591276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40A82E34-F97B-4AA3-84F1-8021BB6223D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065" y="127130"/>
            <a:ext cx="1127723" cy="95668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56190F-8530-892A-7DC6-2B8AB606C9AB}"/>
              </a:ext>
            </a:extLst>
          </p:cNvPr>
          <p:cNvSpPr/>
          <p:nvPr userDrawn="1"/>
        </p:nvSpPr>
        <p:spPr>
          <a:xfrm>
            <a:off x="0" y="0"/>
            <a:ext cx="12192000" cy="1288846"/>
          </a:xfrm>
          <a:prstGeom prst="rect">
            <a:avLst/>
          </a:prstGeom>
          <a:gradFill flip="none" rotWithShape="1">
            <a:gsLst>
              <a:gs pos="0">
                <a:srgbClr val="243665"/>
              </a:gs>
              <a:gs pos="78000">
                <a:schemeClr val="accent1">
                  <a:lumMod val="45000"/>
                  <a:lumOff val="5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7727EB3-4271-3C3A-25B5-3ECF268DF58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427" y="127130"/>
            <a:ext cx="1204285" cy="102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45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66" r:id="rId2"/>
    <p:sldLayoutId id="2147483662" r:id="rId3"/>
    <p:sldLayoutId id="2147483664" r:id="rId4"/>
    <p:sldLayoutId id="2147483665" r:id="rId5"/>
    <p:sldLayoutId id="2147483661" r:id="rId6"/>
    <p:sldLayoutId id="214748366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b="1" kern="1200" cap="none">
          <a:solidFill>
            <a:srgbClr val="243665"/>
          </a:solidFill>
          <a:effectLst/>
          <a:latin typeface="Montserrat Medium" panose="00000600000000000000" pitchFamily="50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Montserrat Medium" panose="00000600000000000000" pitchFamily="50" charset="0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Montserrat Medium" panose="00000600000000000000" pitchFamily="50" charset="0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Montserrat Medium" panose="00000600000000000000" pitchFamily="50" charset="0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Montserrat Medium" panose="00000600000000000000" pitchFamily="50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A7B5CC-C66A-2B02-580B-D4534DB4F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6" y="3708091"/>
            <a:ext cx="11560628" cy="1212216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b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3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 NEW STANDARDS DEVELOPMENT PROGRAM </a:t>
            </a:r>
            <a:b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ON N</a:t>
            </a:r>
            <a:r>
              <a:rPr lang="en-US" sz="3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ovel Foods from Alternative Protein Sources </a:t>
            </a:r>
            <a:br>
              <a:rPr lang="en-US" sz="3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4BD5BE-9AB4-752F-729C-073C2B471F03}"/>
              </a:ext>
            </a:extLst>
          </p:cNvPr>
          <p:cNvSpPr txBox="1"/>
          <p:nvPr/>
        </p:nvSpPr>
        <p:spPr>
          <a:xfrm>
            <a:off x="495300" y="5403688"/>
            <a:ext cx="45144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JIFSAN-CFS</a:t>
            </a:r>
            <a:r>
              <a:rPr lang="en-US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Advisory Council Webinar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Proteins and Novel Foods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17, 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A41D96-33F0-A72F-F2F2-82ED5EE1A5E3}"/>
              </a:ext>
            </a:extLst>
          </p:cNvPr>
          <p:cNvSpPr txBox="1"/>
          <p:nvPr/>
        </p:nvSpPr>
        <p:spPr>
          <a:xfrm>
            <a:off x="8412616" y="5482316"/>
            <a:ext cx="3070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Katerina Mastovska, Ph.D.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AOAC INTERNATIONAL</a:t>
            </a:r>
          </a:p>
        </p:txBody>
      </p:sp>
    </p:spTree>
    <p:extLst>
      <p:ext uri="{BB962C8B-B14F-4D97-AF65-F5344CB8AC3E}">
        <p14:creationId xmlns:p14="http://schemas.microsoft.com/office/powerpoint/2010/main" val="3168332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PROTEIN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521969" y="2245414"/>
            <a:ext cx="1135978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ACCURATE FOOD LABELING</a:t>
            </a: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Accurate determination of protein content using methods validated for novel foods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PROTEIN QUALITY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Key differentiator for novel foods from alternative protein sources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- Protein digestibility based on amino acid content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PROTEIN AUTHENTICITY</a:t>
            </a: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Verification of protein source/protein identification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PROTEIN CHARACTERIZATION</a:t>
            </a: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Advanced analysis of individual 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proteins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support product development and innovation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89C2A-0CF9-2F81-50ED-A5527E57DC1D}"/>
              </a:ext>
            </a:extLst>
          </p:cNvPr>
          <p:cNvSpPr txBox="1"/>
          <p:nvPr/>
        </p:nvSpPr>
        <p:spPr>
          <a:xfrm>
            <a:off x="457529" y="1463586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IS PROTEIN ANALYSIS IMPORTANT FOR NOVEL FOODS?</a:t>
            </a:r>
          </a:p>
        </p:txBody>
      </p:sp>
    </p:spTree>
    <p:extLst>
      <p:ext uri="{BB962C8B-B14F-4D97-AF65-F5344CB8AC3E}">
        <p14:creationId xmlns:p14="http://schemas.microsoft.com/office/powerpoint/2010/main" val="87821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PROTEIN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521969" y="2245414"/>
            <a:ext cx="113597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ROUTINE ANALYSIS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nitrogen (</a:t>
            </a:r>
            <a:r>
              <a:rPr lang="en-US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Kjeldahl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Dumas) or another method for crude protein determination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 ANALYSIS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Sum of amino acids for “true” protein determination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AUTHENTICITY ANALYSIS</a:t>
            </a:r>
          </a:p>
          <a:p>
            <a:pPr>
              <a:buClr>
                <a:srgbClr val="9B3A36"/>
              </a:buClr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- Protein source identification or identity verification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ADVANCED ANALYSIS</a:t>
            </a: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Identification and quantitation of individual proteins or protein profiling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2AC76A-CD69-7FDC-6E42-2C24F9B4AFF3}"/>
              </a:ext>
            </a:extLst>
          </p:cNvPr>
          <p:cNvSpPr txBox="1"/>
          <p:nvPr/>
        </p:nvSpPr>
        <p:spPr>
          <a:xfrm>
            <a:off x="457529" y="1463586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 VALIDATED IN NOVEL FOOD MATRICES NEEDED FOR:</a:t>
            </a:r>
          </a:p>
        </p:txBody>
      </p:sp>
    </p:spTree>
    <p:extLst>
      <p:ext uri="{BB962C8B-B14F-4D97-AF65-F5344CB8AC3E}">
        <p14:creationId xmlns:p14="http://schemas.microsoft.com/office/powerpoint/2010/main" val="205315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TOTAL nitrogen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457529" y="1938982"/>
            <a:ext cx="94602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Well-established, relatively simple and low-cost </a:t>
            </a: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89C2A-0CF9-2F81-50ED-A5527E57DC1D}"/>
              </a:ext>
            </a:extLst>
          </p:cNvPr>
          <p:cNvSpPr txBox="1"/>
          <p:nvPr/>
        </p:nvSpPr>
        <p:spPr>
          <a:xfrm>
            <a:off x="457529" y="1463586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ADVANTAGES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384A60-5DDD-887E-17DA-0A27F6DC8743}"/>
              </a:ext>
            </a:extLst>
          </p:cNvPr>
          <p:cNvSpPr txBox="1"/>
          <p:nvPr/>
        </p:nvSpPr>
        <p:spPr>
          <a:xfrm>
            <a:off x="457529" y="2817504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CHALLENGES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F22E0B-0F10-5A29-3B20-1CCDB96FA8F7}"/>
              </a:ext>
            </a:extLst>
          </p:cNvPr>
          <p:cNvSpPr txBox="1"/>
          <p:nvPr/>
        </p:nvSpPr>
        <p:spPr>
          <a:xfrm>
            <a:off x="457529" y="3256266"/>
            <a:ext cx="11264019" cy="3462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Inclusion of non-protein nitrogen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Overestimation due to non-protein N-containing compounds (nitrates, chitin, free amino acids </a:t>
            </a:r>
            <a:r>
              <a:rPr lang="en-US" sz="2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etc.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Susceptible to adulteration</a:t>
            </a:r>
          </a:p>
          <a:p>
            <a:pPr marL="342900" marR="0" lvl="0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Problematic nitrogen-to-protein conversion factors 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for: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Composite foods with mixed protein sources (</a:t>
            </a:r>
            <a:r>
              <a:rPr lang="en-US" sz="2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e.g.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various plant-based protein ingredients)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 protein sources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Graphic 8" descr="Badge Unfollow with solid fill">
            <a:extLst>
              <a:ext uri="{FF2B5EF4-FFF2-40B4-BE49-F238E27FC236}">
                <a16:creationId xmlns:a16="http://schemas.microsoft.com/office/drawing/2014/main" id="{DD4BC737-18FF-F0C4-8880-26364AED5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41105" y="2139037"/>
            <a:ext cx="1508760" cy="150876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10" name="Graphic 9" descr="Badge Follow with solid fill">
            <a:extLst>
              <a:ext uri="{FF2B5EF4-FFF2-40B4-BE49-F238E27FC236}">
                <a16:creationId xmlns:a16="http://schemas.microsoft.com/office/drawing/2014/main" id="{81723685-2DAF-F858-7210-8BF0B35865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70545" y="1421813"/>
            <a:ext cx="1508760" cy="150876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54638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AMINO ACID ANALYSIS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1856E1C-A849-96AD-7EA0-F40D0046CA0A}"/>
              </a:ext>
            </a:extLst>
          </p:cNvPr>
          <p:cNvGrpSpPr>
            <a:grpSpLocks noChangeAspect="1"/>
          </p:cNvGrpSpPr>
          <p:nvPr/>
        </p:nvGrpSpPr>
        <p:grpSpPr>
          <a:xfrm>
            <a:off x="8413649" y="5123991"/>
            <a:ext cx="2562671" cy="1269512"/>
            <a:chOff x="152380" y="1513103"/>
            <a:chExt cx="5334039" cy="289562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030DDD8-CA2A-BF0D-9B2B-61EA6D0FEC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380" y="1513103"/>
              <a:ext cx="5334039" cy="2895621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93D5A18-1E11-FA67-8EDF-687D090DFA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79442" y="3291564"/>
              <a:ext cx="933457" cy="895357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46A49F0-8AC5-862C-E0EF-B5D8107C45BA}"/>
              </a:ext>
            </a:extLst>
          </p:cNvPr>
          <p:cNvSpPr txBox="1"/>
          <p:nvPr/>
        </p:nvSpPr>
        <p:spPr>
          <a:xfrm>
            <a:off x="1761057" y="6086784"/>
            <a:ext cx="66525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https://www.fao.org/uploads/media/FAO_2003_Food_Energy_02.pdf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DF3080-8037-1D4A-B74B-862B218F09FD}"/>
              </a:ext>
            </a:extLst>
          </p:cNvPr>
          <p:cNvSpPr txBox="1"/>
          <p:nvPr/>
        </p:nvSpPr>
        <p:spPr>
          <a:xfrm>
            <a:off x="457528" y="1560043"/>
            <a:ext cx="11104089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FAO RECOMMENDATIONS FOR PROTEIN ANALYSIS IN FOODS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D9874D-2EEE-9C24-9062-25EAC743EF65}"/>
              </a:ext>
            </a:extLst>
          </p:cNvPr>
          <p:cNvSpPr txBox="1"/>
          <p:nvPr/>
        </p:nvSpPr>
        <p:spPr>
          <a:xfrm>
            <a:off x="8590906" y="5957705"/>
            <a:ext cx="1346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FAO (2003)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E09F78-2FDF-E6E8-5DD6-3A6A570A163B}"/>
              </a:ext>
            </a:extLst>
          </p:cNvPr>
          <p:cNvSpPr txBox="1"/>
          <p:nvPr/>
        </p:nvSpPr>
        <p:spPr>
          <a:xfrm>
            <a:off x="457528" y="2174817"/>
            <a:ext cx="10921715" cy="3583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Measure protein as the sum of amino acids whenever possible</a:t>
            </a:r>
            <a:endParaRPr lang="en-US" sz="20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0000"/>
              </a:lnSpc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for consensus-based, standardized method (highlighted the lack of an AOAC official method) for determination of amino acids in foods </a:t>
            </a:r>
          </a:p>
          <a:p>
            <a:pPr marL="342900" marR="0" lvl="0" indent="-342900">
              <a:lnSpc>
                <a:spcPct val="110000"/>
              </a:lnSpc>
              <a:spcBef>
                <a:spcPts val="120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amino-acid based values for protein content whenever possible</a:t>
            </a:r>
            <a:endParaRPr lang="en-US" sz="20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0000"/>
              </a:lnSpc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Update food composition tables to reflect protein values based on amino acid analyses </a:t>
            </a:r>
          </a:p>
          <a:p>
            <a:pPr marL="342900" marR="0" lvl="0" indent="-342900">
              <a:lnSpc>
                <a:spcPct val="110000"/>
              </a:lnSpc>
              <a:spcBef>
                <a:spcPts val="120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 amino acid analysis to be used to determine protein in:</a:t>
            </a:r>
            <a:endParaRPr lang="en-US" sz="20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0000"/>
              </a:lnSpc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Foods used as the sole source of nourishment, such as infant formula, or designed for special dietary conditions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 foods</a:t>
            </a:r>
          </a:p>
        </p:txBody>
      </p:sp>
    </p:spTree>
    <p:extLst>
      <p:ext uri="{BB962C8B-B14F-4D97-AF65-F5344CB8AC3E}">
        <p14:creationId xmlns:p14="http://schemas.microsoft.com/office/powerpoint/2010/main" val="223162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PROTEIN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521969" y="2245414"/>
            <a:ext cx="113597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ROUTINE ANALYSIS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nitrogen (</a:t>
            </a:r>
            <a:r>
              <a:rPr lang="en-US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Kjeldahl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Dumas) or another method for crude protein determination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 ANALYSIS</a:t>
            </a: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solidFill>
                  <a:srgbClr val="9B3A3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Sum of amino acids for “true” protein determination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AUTHENTICITY ANALYSIS</a:t>
            </a:r>
          </a:p>
          <a:p>
            <a:pPr>
              <a:buClr>
                <a:srgbClr val="9B3A36"/>
              </a:buClr>
            </a:pP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- Protein source identification or identity verification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ADVANCED ANALYSIS</a:t>
            </a:r>
            <a:endParaRPr lang="en-US" sz="2000" kern="1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buClr>
                <a:srgbClr val="9B3A36"/>
              </a:buClr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Identification and quantitation of individual proteins or protein profiling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0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89C2A-0CF9-2F81-50ED-A5527E57DC1D}"/>
              </a:ext>
            </a:extLst>
          </p:cNvPr>
          <p:cNvSpPr txBox="1"/>
          <p:nvPr/>
        </p:nvSpPr>
        <p:spPr>
          <a:xfrm>
            <a:off x="457529" y="1463586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 VALIDATED IN NOVEL FOOD MATRICES NEEDED FOR: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D3B004-2F8E-8497-73C5-95FCEDF17F33}"/>
              </a:ext>
            </a:extLst>
          </p:cNvPr>
          <p:cNvSpPr txBox="1"/>
          <p:nvPr/>
        </p:nvSpPr>
        <p:spPr>
          <a:xfrm>
            <a:off x="7547081" y="3185893"/>
            <a:ext cx="3888564" cy="830997"/>
          </a:xfrm>
          <a:prstGeom prst="rect">
            <a:avLst/>
          </a:prstGeom>
          <a:solidFill>
            <a:srgbClr val="9B3A3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First project of the new AOAC program</a:t>
            </a:r>
          </a:p>
        </p:txBody>
      </p:sp>
    </p:spTree>
    <p:extLst>
      <p:ext uri="{BB962C8B-B14F-4D97-AF65-F5344CB8AC3E}">
        <p14:creationId xmlns:p14="http://schemas.microsoft.com/office/powerpoint/2010/main" val="45911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AOAC Program on NOVEL FOODS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628495" y="3369600"/>
            <a:ext cx="10692648" cy="3305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20000"/>
              </a:lnSpc>
              <a:spcBef>
                <a:spcPts val="0"/>
              </a:spcBef>
              <a:buClr>
                <a:srgbClr val="9B3A36"/>
              </a:buClr>
            </a:pPr>
            <a:endParaRPr lang="en-US" sz="24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Standard Method Performance Requirements (SMPRs</a:t>
            </a:r>
            <a:r>
              <a:rPr lang="en-US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) to serve as a basis for development of AOAC Official method(s), which could be adopted by Codex Alimentarius</a:t>
            </a: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§"/>
            </a:pPr>
            <a:r>
              <a:rPr lang="en-US" sz="22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Target matrices to be determined by the Advisory Panel</a:t>
            </a:r>
            <a:endParaRPr lang="en-US" sz="22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4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endParaRPr lang="en-US" sz="2400" kern="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89C2A-0CF9-2F81-50ED-A5527E57DC1D}"/>
              </a:ext>
            </a:extLst>
          </p:cNvPr>
          <p:cNvSpPr txBox="1"/>
          <p:nvPr/>
        </p:nvSpPr>
        <p:spPr>
          <a:xfrm>
            <a:off x="628495" y="2260880"/>
            <a:ext cx="10531341" cy="1260153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VOLUNTARY CONSENSUS STANDARD(S) FOR DETERMINATION OF TOTAL AMINO ACIDS 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SELECTED FOOD PRODUCTS AND INGREDIENTS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5114F9-6EC2-AE8A-386B-2C2E5BBBBEC8}"/>
              </a:ext>
            </a:extLst>
          </p:cNvPr>
          <p:cNvSpPr txBox="1"/>
          <p:nvPr/>
        </p:nvSpPr>
        <p:spPr>
          <a:xfrm>
            <a:off x="0" y="1520433"/>
            <a:ext cx="12191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PROJECT TO LAUNCH THE NEW AOAC PROGRAM: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625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118762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GET INVOLVED</a:t>
            </a:r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B17C570A-2FEE-E168-A786-F40D2D6CD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955" y="4641328"/>
            <a:ext cx="6619392" cy="150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Content Placeholder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E01C15D-F69D-E677-883D-7C7DD744F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1981663"/>
            <a:ext cx="2922721" cy="29227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36E1AE-B040-8B56-02A1-07AFBE3DB264}"/>
              </a:ext>
            </a:extLst>
          </p:cNvPr>
          <p:cNvSpPr txBox="1"/>
          <p:nvPr/>
        </p:nvSpPr>
        <p:spPr>
          <a:xfrm>
            <a:off x="2977485" y="2272586"/>
            <a:ext cx="9075970" cy="1406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defTabSz="914363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9B3A36"/>
              </a:buClr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Arial Black" panose="020B0A04020102020204" pitchFamily="34" charset="0"/>
                <a:cs typeface="+mn-cs"/>
              </a:rPr>
              <a:t>SUPPORT THE PROGRAM AND JOIN THE ADVISORY PANEL</a:t>
            </a:r>
          </a:p>
          <a:p>
            <a:pPr marL="228600" indent="-228600" defTabSz="914363">
              <a:lnSpc>
                <a:spcPct val="120000"/>
              </a:lnSpc>
              <a:spcAft>
                <a:spcPts val="1800"/>
              </a:spcAft>
              <a:buClr>
                <a:srgbClr val="9B3A36"/>
              </a:buClr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Arial Black" panose="020B0A04020102020204" pitchFamily="34" charset="0"/>
                <a:cs typeface="+mn-cs"/>
              </a:rPr>
              <a:t>GET ON THE MAILING LIST AS AN EXPERT OR FUTURE WORKING GROUP MEMBER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F0EF6-4970-A8C0-D5F9-A43F5C2189A2}"/>
              </a:ext>
            </a:extLst>
          </p:cNvPr>
          <p:cNvSpPr txBox="1"/>
          <p:nvPr/>
        </p:nvSpPr>
        <p:spPr>
          <a:xfrm>
            <a:off x="457529" y="1463586"/>
            <a:ext cx="10978116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 FOODS PROGRAM INTEREST FORM: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CE2314-9E0C-D432-DEBE-4D13D0997768}"/>
              </a:ext>
            </a:extLst>
          </p:cNvPr>
          <p:cNvSpPr txBox="1"/>
          <p:nvPr/>
        </p:nvSpPr>
        <p:spPr>
          <a:xfrm>
            <a:off x="554511" y="5264468"/>
            <a:ext cx="3885871" cy="46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 US AT:</a:t>
            </a:r>
          </a:p>
        </p:txBody>
      </p:sp>
    </p:spTree>
    <p:extLst>
      <p:ext uri="{BB962C8B-B14F-4D97-AF65-F5344CB8AC3E}">
        <p14:creationId xmlns:p14="http://schemas.microsoft.com/office/powerpoint/2010/main" val="117354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458844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THANK YOU FOR YOUR ATTENTION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1BACE368-CCF5-A8A7-AAFD-36E40F817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7738" y="1395096"/>
            <a:ext cx="3364711" cy="336471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35B3D7-97D7-1F1A-3396-521750FF9C8B}"/>
              </a:ext>
            </a:extLst>
          </p:cNvPr>
          <p:cNvSpPr txBox="1"/>
          <p:nvPr/>
        </p:nvSpPr>
        <p:spPr>
          <a:xfrm>
            <a:off x="4724400" y="4787637"/>
            <a:ext cx="655874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ANY QUESTIONS?</a:t>
            </a:r>
          </a:p>
          <a:p>
            <a:pPr algn="ctr"/>
            <a:endParaRPr lang="en-US" b="1" dirty="0">
              <a:solidFill>
                <a:schemeClr val="accent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chemeClr val="accent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kmastovska@aoac.org</a:t>
            </a:r>
          </a:p>
        </p:txBody>
      </p:sp>
      <p:pic>
        <p:nvPicPr>
          <p:cNvPr id="3" name="Content Placeholder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8A8B7FD4-0482-1D61-7AC3-1FF7535914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1981663"/>
            <a:ext cx="2922721" cy="29227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F65C8E3-6693-8EB0-4E85-513C81273F43}"/>
              </a:ext>
            </a:extLst>
          </p:cNvPr>
          <p:cNvSpPr txBox="1"/>
          <p:nvPr/>
        </p:nvSpPr>
        <p:spPr>
          <a:xfrm>
            <a:off x="423733" y="4692130"/>
            <a:ext cx="26693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 FOODS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INTEREST FORM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804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9591276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AOAC INTERNATIONAL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597F61-2427-7D4B-9DD9-4FF621769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589" y="1637734"/>
            <a:ext cx="1868905" cy="15175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17DEEE-758E-CDE6-F23C-7C0834EFFACC}"/>
              </a:ext>
            </a:extLst>
          </p:cNvPr>
          <p:cNvSpPr txBox="1"/>
          <p:nvPr/>
        </p:nvSpPr>
        <p:spPr>
          <a:xfrm>
            <a:off x="834888" y="1863435"/>
            <a:ext cx="34681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Food &amp; Agriculture, We Set the Standard</a:t>
            </a:r>
            <a:endParaRPr lang="en-US" sz="2400" b="1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CBCC98-49E6-E674-2ABB-9FA63C2D5BF2}"/>
              </a:ext>
            </a:extLst>
          </p:cNvPr>
          <p:cNvSpPr txBox="1"/>
          <p:nvPr/>
        </p:nvSpPr>
        <p:spPr>
          <a:xfrm>
            <a:off x="8419023" y="2048100"/>
            <a:ext cx="32073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Established in 1884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6A44C-10A2-420D-2078-80C87CA4CC26}"/>
              </a:ext>
            </a:extLst>
          </p:cNvPr>
          <p:cNvSpPr txBox="1"/>
          <p:nvPr/>
        </p:nvSpPr>
        <p:spPr>
          <a:xfrm>
            <a:off x="739703" y="3478059"/>
            <a:ext cx="108866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AOAC INTERNATIONAL is an independent, not-for-profit association 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voluntary consensus standards developing organization (SDO).</a:t>
            </a:r>
          </a:p>
          <a:p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24955D-F8A2-90EB-1A18-33D59D17B0B6}"/>
              </a:ext>
            </a:extLst>
          </p:cNvPr>
          <p:cNvSpPr txBox="1"/>
          <p:nvPr/>
        </p:nvSpPr>
        <p:spPr>
          <a:xfrm>
            <a:off x="739704" y="4507907"/>
            <a:ext cx="10712594" cy="190821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en-US" sz="1200" b="1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 VISION: 	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Global alignment for trusted analytical solutions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 MISSION:</a:t>
            </a:r>
            <a:r>
              <a:rPr lang="en-US" sz="2400" dirty="0">
                <a:latin typeface="Arial Black" panose="020B0A04020102020204" pitchFamily="34" charset="0"/>
                <a:cs typeface="Arial" panose="020B0604020202020204" pitchFamily="34" charset="0"/>
              </a:rPr>
              <a:t> 	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Advance food safety and product integrity through standards, 					 validated test methods, and laboratory quality programs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1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ANALYSIS OF NOVEL FOODS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906A23-816E-ADB0-3DEA-31E93524C604}"/>
              </a:ext>
            </a:extLst>
          </p:cNvPr>
          <p:cNvSpPr txBox="1"/>
          <p:nvPr/>
        </p:nvSpPr>
        <p:spPr>
          <a:xfrm>
            <a:off x="457529" y="2033489"/>
            <a:ext cx="11033501" cy="4315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6075" indent="-346075">
              <a:lnSpc>
                <a:spcPct val="107000"/>
              </a:lnSpc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Lack of standardized methods for ensuring quality, safety &amp; acceptability of nove</a:t>
            </a: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foods</a:t>
            </a:r>
          </a:p>
          <a:p>
            <a:pPr marL="346075" indent="-346075">
              <a:lnSpc>
                <a:spcPct val="107000"/>
              </a:lnSpc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endParaRPr lang="en-US" sz="2000" dirty="0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6075" marR="0" lvl="0" indent="-3460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matrices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89025" lvl="1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Applicability of current analytical methods to novel matrices?</a:t>
            </a:r>
          </a:p>
          <a:p>
            <a:pPr marL="1089025" lvl="1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for matrix-specific method validation</a:t>
            </a:r>
          </a:p>
          <a:p>
            <a:pPr marL="1089025" lvl="1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6075" marR="0" lvl="0" indent="-346075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analytes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examples:</a:t>
            </a:r>
          </a:p>
          <a:p>
            <a:pPr marL="10858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Allergens</a:t>
            </a:r>
          </a:p>
          <a:p>
            <a:pPr marL="10858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Additives/bioprocessing residues</a:t>
            </a:r>
          </a:p>
          <a:p>
            <a:pPr marL="10858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Chemical residues &amp; contaminants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Natural toxins/antinutrients</a:t>
            </a:r>
          </a:p>
          <a:p>
            <a:pPr marL="10858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Microbial contaminants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74B848-0383-B517-10E3-2BEDF4113580}"/>
              </a:ext>
            </a:extLst>
          </p:cNvPr>
          <p:cNvSpPr txBox="1"/>
          <p:nvPr/>
        </p:nvSpPr>
        <p:spPr>
          <a:xfrm>
            <a:off x="457529" y="1463586"/>
            <a:ext cx="11367326" cy="43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ARE NEW STANDARDS NEEDED FOR ANALYSIS OF NOVEL FOODS?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B27299-758C-595F-8560-B612BA99D3E8}"/>
              </a:ext>
            </a:extLst>
          </p:cNvPr>
          <p:cNvSpPr/>
          <p:nvPr/>
        </p:nvSpPr>
        <p:spPr>
          <a:xfrm>
            <a:off x="7156171" y="4565374"/>
            <a:ext cx="442524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TopRight"/>
              <a:lightRig rig="threePt" dir="t"/>
            </a:scene3d>
            <a:sp3d extrusionH="57150" prstMaterial="dkEdge">
              <a:bevelT w="50800" h="38100" prst="riblet"/>
              <a:bevelB w="38100" h="38100"/>
            </a:sp3d>
          </a:bodyPr>
          <a:lstStyle/>
          <a:p>
            <a:pPr algn="ctr"/>
            <a:r>
              <a:rPr lang="en-US" sz="8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narHorz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WHY?</a:t>
            </a:r>
            <a:r>
              <a:rPr lang="en-US" sz="8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narHorz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11854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NEW AOAC PROGRAM Development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74B848-0383-B517-10E3-2BEDF4113580}"/>
              </a:ext>
            </a:extLst>
          </p:cNvPr>
          <p:cNvSpPr txBox="1"/>
          <p:nvPr/>
        </p:nvSpPr>
        <p:spPr>
          <a:xfrm>
            <a:off x="328755" y="1421653"/>
            <a:ext cx="11696989" cy="43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AOAC NOVEL FOODS PROGRAM DEVELOPMENT ACTIVITIES IN 2023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58EADF9-CE78-2CBC-5B2F-1FDF69CF5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992720"/>
              </p:ext>
            </p:extLst>
          </p:nvPr>
        </p:nvGraphicFramePr>
        <p:xfrm>
          <a:off x="2073562" y="2154382"/>
          <a:ext cx="10515599" cy="4539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2023 Annual Meeting Schedule - AOAC INTERNATIONAL">
            <a:extLst>
              <a:ext uri="{FF2B5EF4-FFF2-40B4-BE49-F238E27FC236}">
                <a16:creationId xmlns:a16="http://schemas.microsoft.com/office/drawing/2014/main" id="{29139E96-D9A5-3DD4-708F-F848DD944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238" y="2926962"/>
            <a:ext cx="2724294" cy="100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2023 Midyear Meeting - AOAC INTERNATIONAL">
            <a:extLst>
              <a:ext uri="{FF2B5EF4-FFF2-40B4-BE49-F238E27FC236}">
                <a16:creationId xmlns:a16="http://schemas.microsoft.com/office/drawing/2014/main" id="{BDFE5C30-F9F3-357F-6D0A-707334EA9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55" y="4859474"/>
            <a:ext cx="3716772" cy="83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FF5BFD-9C7B-3AEF-ACED-49D005DAF345}"/>
              </a:ext>
            </a:extLst>
          </p:cNvPr>
          <p:cNvSpPr txBox="1"/>
          <p:nvPr/>
        </p:nvSpPr>
        <p:spPr>
          <a:xfrm>
            <a:off x="6774445" y="2042847"/>
            <a:ext cx="2790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Black" panose="020B0A04020102020204" pitchFamily="34" charset="0"/>
              </a:rPr>
              <a:t>NEW PROGRAM FORMATION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D7299-5495-E790-8408-23F185B2F100}"/>
              </a:ext>
            </a:extLst>
          </p:cNvPr>
          <p:cNvSpPr txBox="1"/>
          <p:nvPr/>
        </p:nvSpPr>
        <p:spPr>
          <a:xfrm>
            <a:off x="5946587" y="4859474"/>
            <a:ext cx="35476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AOAC Survey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AOAC Virtual Forum</a:t>
            </a:r>
          </a:p>
        </p:txBody>
      </p:sp>
    </p:spTree>
    <p:extLst>
      <p:ext uri="{BB962C8B-B14F-4D97-AF65-F5344CB8AC3E}">
        <p14:creationId xmlns:p14="http://schemas.microsoft.com/office/powerpoint/2010/main" val="399382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AOAC SURVEY Questions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906A23-816E-ADB0-3DEA-31E93524C604}"/>
              </a:ext>
            </a:extLst>
          </p:cNvPr>
          <p:cNvSpPr txBox="1"/>
          <p:nvPr/>
        </p:nvSpPr>
        <p:spPr>
          <a:xfrm>
            <a:off x="415438" y="1998853"/>
            <a:ext cx="11130482" cy="418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6075" marR="0" lvl="0" indent="-3460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Interest in the following novel food (alternative protein source) categories: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Cell-based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Fermentation-based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Insect-based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Plant-bas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6075" marR="0" lvl="0" indent="-346075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 challenges related to novel foods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that you would like to see addressed by AOAC INTERNATIONAL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6075" marR="0" lvl="0" indent="-346075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 needed for testing of novel foods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buClr>
                <a:srgbClr val="9B3A36"/>
              </a:buClr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ensure their quality, safety and acceptability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74B848-0383-B517-10E3-2BEDF4113580}"/>
              </a:ext>
            </a:extLst>
          </p:cNvPr>
          <p:cNvSpPr txBox="1"/>
          <p:nvPr/>
        </p:nvSpPr>
        <p:spPr>
          <a:xfrm>
            <a:off x="457528" y="1463586"/>
            <a:ext cx="11734471" cy="43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9B3A3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BRIEF SURVEY TO GET INPUT INTO NEW PROGRAM DEVELOPMENT</a:t>
            </a:r>
          </a:p>
        </p:txBody>
      </p:sp>
      <p:pic>
        <p:nvPicPr>
          <p:cNvPr id="2" name="Picture 2" descr="How to Make a Survey in Google Forms?">
            <a:extLst>
              <a:ext uri="{FF2B5EF4-FFF2-40B4-BE49-F238E27FC236}">
                <a16:creationId xmlns:a16="http://schemas.microsoft.com/office/drawing/2014/main" id="{C605400E-0BB8-BD51-A6ED-244993F77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560" y="2774524"/>
            <a:ext cx="3396360" cy="1769165"/>
          </a:xfrm>
          <a:prstGeom prst="rect">
            <a:avLst/>
          </a:prstGeom>
          <a:noFill/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13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NOVEL FOOD CATEGORIES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906A23-816E-ADB0-3DEA-31E93524C604}"/>
              </a:ext>
            </a:extLst>
          </p:cNvPr>
          <p:cNvSpPr txBox="1"/>
          <p:nvPr/>
        </p:nvSpPr>
        <p:spPr>
          <a:xfrm>
            <a:off x="606791" y="1661396"/>
            <a:ext cx="11040921" cy="2242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9B3A36"/>
              </a:buClr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Interest in the following novel food (alternative protein source) categories: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Cell-based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Fermentation-based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Insect-based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Plant-bas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DA7775C-E096-402F-8A23-31CE1C7739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9934883"/>
              </p:ext>
            </p:extLst>
          </p:nvPr>
        </p:nvGraphicFramePr>
        <p:xfrm>
          <a:off x="3777342" y="2356758"/>
          <a:ext cx="7870371" cy="3897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796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NOVEL FOOD CATEGORIES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906A23-816E-ADB0-3DEA-31E93524C604}"/>
              </a:ext>
            </a:extLst>
          </p:cNvPr>
          <p:cNvSpPr txBox="1"/>
          <p:nvPr/>
        </p:nvSpPr>
        <p:spPr>
          <a:xfrm>
            <a:off x="606792" y="1661396"/>
            <a:ext cx="10802426" cy="2242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9B3A36"/>
              </a:buClr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Interest in the following novel food (alternative protein source) categories: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Cell-based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Fermentation-based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Insect-based</a:t>
            </a: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Plant-bas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4675" marR="0" lvl="0" indent="-228600"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9B9404F-59BD-51A4-93D0-B8F005280F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747691"/>
              </p:ext>
            </p:extLst>
          </p:nvPr>
        </p:nvGraphicFramePr>
        <p:xfrm>
          <a:off x="2948609" y="2034209"/>
          <a:ext cx="8674699" cy="4113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452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Main Challenges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709747" y="1233751"/>
            <a:ext cx="10080172" cy="4961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Regulatory framework</a:t>
            </a:r>
          </a:p>
          <a:p>
            <a:pPr marL="346075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Terminology/definitions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Education/Acceptance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Sampling/sample sizes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Testing requirements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Safety/toxicological assessment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Unknown risks (</a:t>
            </a:r>
            <a:r>
              <a:rPr lang="en-US" sz="2000" i="1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e.g</a:t>
            </a: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., allergens, toxins/antinutrients, pathogens)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Availability of reference materials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Protein analysis, characterization, and digestibility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Applicability of current methods to novel matrices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Matrix-specific, fit-for-purpose methods</a:t>
            </a:r>
          </a:p>
          <a:p>
            <a:pPr marL="346075" marR="0" lvl="0" indent="-346075">
              <a:spcAft>
                <a:spcPts val="600"/>
              </a:spcAft>
              <a:buClr>
                <a:srgbClr val="9B3A36"/>
              </a:buClr>
              <a:buFont typeface="Wingdings" panose="05000000000000000000" pitchFamily="2" charset="2"/>
              <a:buChar char="q"/>
              <a:tabLst>
                <a:tab pos="346075" algn="l"/>
              </a:tabLst>
            </a:pP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Recognized, validated methods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8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>
            <a:extLst>
              <a:ext uri="{FF2B5EF4-FFF2-40B4-BE49-F238E27FC236}">
                <a16:creationId xmlns:a16="http://schemas.microsoft.com/office/drawing/2014/main" id="{AE931A20-C481-B19C-AB55-449EFCE8FA5A}"/>
              </a:ext>
            </a:extLst>
          </p:cNvPr>
          <p:cNvSpPr>
            <a:spLocks noGrp="1"/>
          </p:cNvSpPr>
          <p:nvPr/>
        </p:nvSpPr>
        <p:spPr>
          <a:xfrm>
            <a:off x="274320" y="182880"/>
            <a:ext cx="10515599" cy="12122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Montserrat SemiBold" panose="00000700000000000000" pitchFamily="50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Main Method needs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0D2E0-6244-429E-6C2F-944389503AAC}"/>
              </a:ext>
            </a:extLst>
          </p:cNvPr>
          <p:cNvSpPr txBox="1"/>
          <p:nvPr/>
        </p:nvSpPr>
        <p:spPr>
          <a:xfrm>
            <a:off x="718455" y="1472527"/>
            <a:ext cx="812618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Additives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Allergens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Authenticity/Adulteration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Bioassays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Bioprocessing residues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 lines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Chemical contaminants &amp; residues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GMO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Microbial contamination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Moisture and water activity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toxins/antinutrients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Nutrients (other than protein/amino acids)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Organoleptic quality (flavor, texture)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Protein and amino acids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Solubility</a:t>
            </a:r>
          </a:p>
          <a:p>
            <a:pPr marL="342900" marR="0" lvl="0" indent="-342900">
              <a:spcBef>
                <a:spcPts val="0"/>
              </a:spcBef>
              <a:buClr>
                <a:srgbClr val="9B3A36"/>
              </a:buClr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Stability/shelf-life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48E52D-F7D9-2313-766D-6FE9A50F60B1}"/>
              </a:ext>
            </a:extLst>
          </p:cNvPr>
          <p:cNvSpPr/>
          <p:nvPr/>
        </p:nvSpPr>
        <p:spPr>
          <a:xfrm>
            <a:off x="5845191" y="2448821"/>
            <a:ext cx="648595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TopRight"/>
              <a:lightRig rig="threePt" dir="t"/>
            </a:scene3d>
            <a:sp3d extrusionH="57150" prstMaterial="dkEdge">
              <a:bevelT w="50800" h="38100" prst="riblet"/>
              <a:bevelB w="38100" h="38100"/>
            </a:sp3d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narHorz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PROTEIN ANALYSIS</a:t>
            </a:r>
            <a:r>
              <a:rPr lang="en-US" sz="3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narHorz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F8E121-EE0D-602B-E136-4A3E8B5CB74A}"/>
              </a:ext>
            </a:extLst>
          </p:cNvPr>
          <p:cNvSpPr txBox="1"/>
          <p:nvPr/>
        </p:nvSpPr>
        <p:spPr>
          <a:xfrm>
            <a:off x="6659216" y="3095152"/>
            <a:ext cx="4956313" cy="1175578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rgbClr val="24366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UNIVERSAL METHOD NEED </a:t>
            </a:r>
          </a:p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rgbClr val="24366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FOR ALL NOVEL FOODS FROM ALTERNATIVE PROTEIN SOURCES </a:t>
            </a:r>
          </a:p>
        </p:txBody>
      </p:sp>
    </p:spTree>
    <p:extLst>
      <p:ext uri="{BB962C8B-B14F-4D97-AF65-F5344CB8AC3E}">
        <p14:creationId xmlns:p14="http://schemas.microsoft.com/office/powerpoint/2010/main" val="140392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0">
        <p:fade/>
      </p:transition>
    </mc:Choice>
    <mc:Fallback xmlns="">
      <p:transition spd="med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theme/theme1.xml><?xml version="1.0" encoding="utf-8"?>
<a:theme xmlns:a="http://schemas.openxmlformats.org/drawingml/2006/main" name="AOAC SLIDE MASTE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2C69C8AFD9438641494EBDAC763B" ma:contentTypeVersion="16" ma:contentTypeDescription="Create a new document." ma:contentTypeScope="" ma:versionID="a0cef6d0c9863af781dbdcde40d13139">
  <xsd:schema xmlns:xsd="http://www.w3.org/2001/XMLSchema" xmlns:xs="http://www.w3.org/2001/XMLSchema" xmlns:p="http://schemas.microsoft.com/office/2006/metadata/properties" xmlns:ns2="1752fdde-e316-44a9-9c45-5a9e2ee9451b" xmlns:ns3="0c86747b-690e-44ea-8539-99c4ff718e03" targetNamespace="http://schemas.microsoft.com/office/2006/metadata/properties" ma:root="true" ma:fieldsID="0921323ce84d04f63b8feba3c753b942" ns2:_="" ns3:_="">
    <xsd:import namespace="1752fdde-e316-44a9-9c45-5a9e2ee9451b"/>
    <xsd:import namespace="0c86747b-690e-44ea-8539-99c4ff718e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52fdde-e316-44a9-9c45-5a9e2ee945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22d75bf-4b06-4c85-a335-ca8526c7a3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6747b-690e-44ea-8539-99c4ff718e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54902d0-0900-432f-a941-0a0ccb609210}" ma:internalName="TaxCatchAll" ma:showField="CatchAllData" ma:web="0c86747b-690e-44ea-8539-99c4ff718e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52fdde-e316-44a9-9c45-5a9e2ee9451b">
      <Terms xmlns="http://schemas.microsoft.com/office/infopath/2007/PartnerControls"/>
    </lcf76f155ced4ddcb4097134ff3c332f>
    <TaxCatchAll xmlns="0c86747b-690e-44ea-8539-99c4ff718e0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B11EF9-8C6F-4C05-8008-7350618330E7}">
  <ds:schemaRefs>
    <ds:schemaRef ds:uri="0c86747b-690e-44ea-8539-99c4ff718e03"/>
    <ds:schemaRef ds:uri="1752fdde-e316-44a9-9c45-5a9e2ee9451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573890A-67EC-4E6C-9F6A-A48089803277}">
  <ds:schemaRefs>
    <ds:schemaRef ds:uri="http://schemas.microsoft.com/office/2006/documentManagement/types"/>
    <ds:schemaRef ds:uri="http://purl.org/dc/dcmitype/"/>
    <ds:schemaRef ds:uri="1752fdde-e316-44a9-9c45-5a9e2ee9451b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0c86747b-690e-44ea-8539-99c4ff718e03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259D4A8-AED6-401D-B8DE-5C9CFE08C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7676</TotalTime>
  <Words>955</Words>
  <Application>Microsoft Office PowerPoint</Application>
  <PresentationFormat>Widescreen</PresentationFormat>
  <Paragraphs>182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Arial Black</vt:lpstr>
      <vt:lpstr>Arial Nova Light</vt:lpstr>
      <vt:lpstr>Calibri</vt:lpstr>
      <vt:lpstr>Century Gothic</vt:lpstr>
      <vt:lpstr>Montserrat Medium</vt:lpstr>
      <vt:lpstr>Montserrat SemiBold</vt:lpstr>
      <vt:lpstr>Symbol</vt:lpstr>
      <vt:lpstr>Wingdings</vt:lpstr>
      <vt:lpstr>Wingdings 3</vt:lpstr>
      <vt:lpstr>AOAC SLIDE MASTER</vt:lpstr>
      <vt:lpstr>   A NEW STANDARDS DEVELOPMENT PROGRAM  ON Novel Foods from Alternative Protein Sources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Marida Hines</dc:creator>
  <cp:lastModifiedBy>Vernora R Petty</cp:lastModifiedBy>
  <cp:revision>55</cp:revision>
  <dcterms:created xsi:type="dcterms:W3CDTF">2021-01-27T17:52:47Z</dcterms:created>
  <dcterms:modified xsi:type="dcterms:W3CDTF">2024-01-17T14:43:05Z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0x010100F6D72C69C8AFD9438641494EBDAC763B</vt:lpwstr>
  </property>
  <property fmtid="{D5CDD505-2E9C-101B-9397-08002B2CF9AE}" pid="3" name="MediaServiceImageTags">
    <vt:lpwstr/>
  </property>
</Properties>
</file>